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34"/>
  </p:notesMasterIdLst>
  <p:handoutMasterIdLst>
    <p:handoutMasterId r:id="rId35"/>
  </p:handoutMasterIdLst>
  <p:sldIdLst>
    <p:sldId id="265" r:id="rId5"/>
    <p:sldId id="272" r:id="rId6"/>
    <p:sldId id="330" r:id="rId7"/>
    <p:sldId id="345" r:id="rId8"/>
    <p:sldId id="331" r:id="rId9"/>
    <p:sldId id="361" r:id="rId10"/>
    <p:sldId id="332" r:id="rId11"/>
    <p:sldId id="333" r:id="rId12"/>
    <p:sldId id="334" r:id="rId13"/>
    <p:sldId id="335" r:id="rId14"/>
    <p:sldId id="343" r:id="rId15"/>
    <p:sldId id="341" r:id="rId16"/>
    <p:sldId id="344" r:id="rId17"/>
    <p:sldId id="326" r:id="rId18"/>
    <p:sldId id="324" r:id="rId19"/>
    <p:sldId id="346" r:id="rId20"/>
    <p:sldId id="347" r:id="rId21"/>
    <p:sldId id="348" r:id="rId22"/>
    <p:sldId id="349" r:id="rId23"/>
    <p:sldId id="351" r:id="rId24"/>
    <p:sldId id="353" r:id="rId25"/>
    <p:sldId id="354" r:id="rId26"/>
    <p:sldId id="355" r:id="rId27"/>
    <p:sldId id="356" r:id="rId28"/>
    <p:sldId id="357" r:id="rId29"/>
    <p:sldId id="359" r:id="rId30"/>
    <p:sldId id="360" r:id="rId31"/>
    <p:sldId id="352" r:id="rId32"/>
    <p:sldId id="27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823A"/>
    <a:srgbClr val="7BB75D"/>
    <a:srgbClr val="69A84A"/>
    <a:srgbClr val="66A248"/>
    <a:srgbClr val="6FB04E"/>
    <a:srgbClr val="4B7735"/>
    <a:srgbClr val="4A4E52"/>
    <a:srgbClr val="AA0B19"/>
    <a:srgbClr val="DC5D2A"/>
    <a:srgbClr val="81AD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442" autoAdjust="0"/>
  </p:normalViewPr>
  <p:slideViewPr>
    <p:cSldViewPr snapToGrid="0">
      <p:cViewPr varScale="1">
        <p:scale>
          <a:sx n="66" d="100"/>
          <a:sy n="66" d="100"/>
        </p:scale>
        <p:origin x="2076"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985468-EA09-47E3-8036-5BF84197CAEF}" type="datetimeFigureOut">
              <a:rPr lang="en-GB" smtClean="0"/>
              <a:t>05/05/2017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B2011F-DB26-4689-9E20-378C13B1A818}" type="slidenum">
              <a:rPr lang="en-GB" smtClean="0"/>
              <a:t>‹#›</a:t>
            </a:fld>
            <a:endParaRPr lang="en-GB"/>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3BD5E-F603-431C-B79D-697385AE35AF}" type="datetimeFigureOut">
              <a:rPr lang="en-GB" smtClean="0"/>
              <a:t>05/05/2017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9FDB4-792A-4C30-B3CA-9A37EF575B96}" type="slidenum">
              <a:rPr lang="en-GB" smtClean="0"/>
              <a:t>‹#›</a:t>
            </a:fld>
            <a:endParaRPr lang="en-GB"/>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Business people are busy, so they read quickly and scan for key points. They also interpret words based on their knowledge. Additionally, they quickly decide if the message is important or deserves their valuable time. For business writers, this means the message should be clear and easy to read. So the reader can quickly get to the point. In other words, to succeed in business you must be able not just to write but to write effectively for business</a:t>
            </a:r>
            <a:r>
              <a:rPr lang="en-US" dirty="0">
                <a:effectLst/>
              </a:rPr>
              <a:t>.</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a:p>
        </p:txBody>
      </p:sp>
    </p:spTree>
    <p:extLst>
      <p:ext uri="{BB962C8B-B14F-4D97-AF65-F5344CB8AC3E}">
        <p14:creationId xmlns:p14="http://schemas.microsoft.com/office/powerpoint/2010/main" val="4226452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want to help improve the chances that your message will be read, or understood the way you intended, and make a good impression on your reader, understanding and applying the C's to your writing as you plan and revise, can help you accomplish those goals. A reader has a right to expect every message to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though these are listed in distinctive categories, they're not mutually exclusive, they do overlap. For example, a message may be unclear because it is incomplete. Or a writer may be inconsiderate of the reader by sending a message that is filled with incorrect punctuation. Or the reader's name is spelled incorrectly. But looking at them in categories helps us more easily discuss what makes an effective message for our audience. Let's take a brief look at each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16</a:t>
            </a:fld>
            <a:endParaRPr lang="en-GB"/>
          </a:p>
        </p:txBody>
      </p:sp>
    </p:spTree>
    <p:extLst>
      <p:ext uri="{BB962C8B-B14F-4D97-AF65-F5344CB8AC3E}">
        <p14:creationId xmlns:p14="http://schemas.microsoft.com/office/powerpoint/2010/main" val="73690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Who is the new team leader? How should he be contacted? When is the information needed?</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17</a:t>
            </a:fld>
            <a:endParaRPr lang="en-GB"/>
          </a:p>
        </p:txBody>
      </p:sp>
    </p:spTree>
    <p:extLst>
      <p:ext uri="{BB962C8B-B14F-4D97-AF65-F5344CB8AC3E}">
        <p14:creationId xmlns:p14="http://schemas.microsoft.com/office/powerpoint/2010/main" val="118684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example contains a lot of words that don’t add any meaning. “We are writing to inform you”? Well, of course.</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18</a:t>
            </a:fld>
            <a:endParaRPr lang="en-GB"/>
          </a:p>
        </p:txBody>
      </p:sp>
    </p:spTree>
    <p:extLst>
      <p:ext uri="{BB962C8B-B14F-4D97-AF65-F5344CB8AC3E}">
        <p14:creationId xmlns:p14="http://schemas.microsoft.com/office/powerpoint/2010/main" val="1532338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problem is that we don’t know who gets to leave the meeting early—Jack or Jim?</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19</a:t>
            </a:fld>
            <a:endParaRPr lang="en-GB"/>
          </a:p>
        </p:txBody>
      </p:sp>
    </p:spTree>
    <p:extLst>
      <p:ext uri="{BB962C8B-B14F-4D97-AF65-F5344CB8AC3E}">
        <p14:creationId xmlns:p14="http://schemas.microsoft.com/office/powerpoint/2010/main" val="3688757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“Please be advised,” “pursuant to your request,” and “in regards to” are not conversational phrases.</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20</a:t>
            </a:fld>
            <a:endParaRPr lang="en-GB"/>
          </a:p>
        </p:txBody>
      </p:sp>
    </p:spTree>
    <p:extLst>
      <p:ext uri="{BB962C8B-B14F-4D97-AF65-F5344CB8AC3E}">
        <p14:creationId xmlns:p14="http://schemas.microsoft.com/office/powerpoint/2010/main" val="81123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example contains negative words (“can’t” and “company policy”) and uses a preachy tone.</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21</a:t>
            </a:fld>
            <a:endParaRPr lang="en-GB"/>
          </a:p>
        </p:txBody>
      </p:sp>
    </p:spTree>
    <p:extLst>
      <p:ext uri="{BB962C8B-B14F-4D97-AF65-F5344CB8AC3E}">
        <p14:creationId xmlns:p14="http://schemas.microsoft.com/office/powerpoint/2010/main" val="1156974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example uses a preachy tone and lingers on the negative, but it also places blame on the customer.</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22</a:t>
            </a:fld>
            <a:endParaRPr lang="en-GB"/>
          </a:p>
        </p:txBody>
      </p:sp>
    </p:spTree>
    <p:extLst>
      <p:ext uri="{BB962C8B-B14F-4D97-AF65-F5344CB8AC3E}">
        <p14:creationId xmlns:p14="http://schemas.microsoft.com/office/powerpoint/2010/main" val="4043898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example has problems with subject-verb agreement, look-alike words, punctuation, proofreading, homonyms, and sentence structure.</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23</a:t>
            </a:fld>
            <a:endParaRPr lang="en-GB"/>
          </a:p>
        </p:txBody>
      </p:sp>
    </p:spTree>
    <p:extLst>
      <p:ext uri="{BB962C8B-B14F-4D97-AF65-F5344CB8AC3E}">
        <p14:creationId xmlns:p14="http://schemas.microsoft.com/office/powerpoint/2010/main" val="2386478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example contains three different ideas with nothing to connect.</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24</a:t>
            </a:fld>
            <a:endParaRPr lang="en-GB"/>
          </a:p>
        </p:txBody>
      </p:sp>
    </p:spTree>
    <p:extLst>
      <p:ext uri="{BB962C8B-B14F-4D97-AF65-F5344CB8AC3E}">
        <p14:creationId xmlns:p14="http://schemas.microsoft.com/office/powerpoint/2010/main" val="1420469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example contains three different ideas with nothing to connect.</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25</a:t>
            </a:fld>
            <a:endParaRPr lang="en-GB"/>
          </a:p>
        </p:txBody>
      </p:sp>
    </p:spTree>
    <p:extLst>
      <p:ext uri="{BB962C8B-B14F-4D97-AF65-F5344CB8AC3E}">
        <p14:creationId xmlns:p14="http://schemas.microsoft.com/office/powerpoint/2010/main" val="2444707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matter what they say, people do judge emails by their subject lines. In fact, 33% of email recipients decide whether or not to open an email based on subject line alone. That's why it's so important to craft subject lines that are compelling enough to get people to click through.</a:t>
            </a:r>
          </a:p>
          <a:p>
            <a:r>
              <a:rPr lang="en-US" sz="1200" kern="1200" dirty="0">
                <a:solidFill>
                  <a:schemeClr val="tx1"/>
                </a:solidFill>
                <a:effectLst/>
                <a:latin typeface="+mn-lt"/>
                <a:ea typeface="+mn-ea"/>
                <a:cs typeface="+mn-cs"/>
              </a:rPr>
              <a:t>Always fill in the subject line with a topic that means something to your reader. It should be relevant and related.</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a:p>
        </p:txBody>
      </p:sp>
    </p:spTree>
    <p:extLst>
      <p:ext uri="{BB962C8B-B14F-4D97-AF65-F5344CB8AC3E}">
        <p14:creationId xmlns:p14="http://schemas.microsoft.com/office/powerpoint/2010/main" val="3495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example contains vague words that don’t project confidence, such as “I think” and “almost.”</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26</a:t>
            </a:fld>
            <a:endParaRPr lang="en-GB"/>
          </a:p>
        </p:txBody>
      </p:sp>
    </p:spTree>
    <p:extLst>
      <p:ext uri="{BB962C8B-B14F-4D97-AF65-F5344CB8AC3E}">
        <p14:creationId xmlns:p14="http://schemas.microsoft.com/office/powerpoint/2010/main" val="1252764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Ask the right questions—which or how many clients? What services? Whom do you know (a brother-in-law who is out of work?), and why did you contact them without</a:t>
            </a:r>
          </a:p>
          <a:p>
            <a:r>
              <a:rPr lang="en-US" sz="1200" b="0" i="0" u="none" strike="noStrike" kern="1200" baseline="0" dirty="0">
                <a:solidFill>
                  <a:schemeClr val="tx1"/>
                </a:solidFill>
                <a:latin typeface="+mn-lt"/>
                <a:ea typeface="+mn-ea"/>
                <a:cs typeface="+mn-cs"/>
              </a:rPr>
              <a:t>authorization?</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27</a:t>
            </a:fld>
            <a:endParaRPr lang="en-GB"/>
          </a:p>
        </p:txBody>
      </p:sp>
    </p:spTree>
    <p:extLst>
      <p:ext uri="{BB962C8B-B14F-4D97-AF65-F5344CB8AC3E}">
        <p14:creationId xmlns:p14="http://schemas.microsoft.com/office/powerpoint/2010/main" val="166795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Practice makes perfect. Whether you want to improve your golf, yoga, cooking or writing skills, you need to practice. Each time we practice the techniques or principles, we are reinforcing the correct process or procedures. The more we practice correctly, the better we become. With enough practice and effort, we eventually become proficient and may even excel</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28</a:t>
            </a:fld>
            <a:endParaRPr lang="en-GB"/>
          </a:p>
        </p:txBody>
      </p:sp>
    </p:spTree>
    <p:extLst>
      <p:ext uri="{BB962C8B-B14F-4D97-AF65-F5344CB8AC3E}">
        <p14:creationId xmlns:p14="http://schemas.microsoft.com/office/powerpoint/2010/main" val="110517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salutation is a greeting we use at the beginning of an email, a letter, or a note. Even a text or an online comment can begin with a salutation.</a:t>
            </a:r>
          </a:p>
          <a:p>
            <a:r>
              <a:rPr lang="en-US" sz="1200" kern="1200" dirty="0">
                <a:solidFill>
                  <a:schemeClr val="tx1"/>
                </a:solidFill>
                <a:effectLst/>
                <a:latin typeface="+mn-lt"/>
                <a:ea typeface="+mn-ea"/>
                <a:cs typeface="+mn-cs"/>
              </a:rPr>
              <a:t>In a letter, salutations nearly always begin with "Dear":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Otherwise, they are more likely to be one of these:</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a:t>
            </a:fld>
            <a:endParaRPr lang="en-GB"/>
          </a:p>
        </p:txBody>
      </p:sp>
    </p:spTree>
    <p:extLst>
      <p:ext uri="{BB962C8B-B14F-4D97-AF65-F5344CB8AC3E}">
        <p14:creationId xmlns:p14="http://schemas.microsoft.com/office/powerpoint/2010/main" val="2906384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Never use the wrong</a:t>
            </a:r>
            <a:r>
              <a:rPr lang="en-US" sz="1200" kern="1200" baseline="0" dirty="0">
                <a:solidFill>
                  <a:schemeClr val="tx1"/>
                </a:solidFill>
                <a:effectLst/>
                <a:latin typeface="+mn-lt"/>
                <a:ea typeface="+mn-ea"/>
                <a:cs typeface="+mn-cs"/>
              </a:rPr>
              <a:t> name of the person!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6</a:t>
            </a:fld>
            <a:endParaRPr lang="en-GB"/>
          </a:p>
        </p:txBody>
      </p:sp>
    </p:spTree>
    <p:extLst>
      <p:ext uri="{BB962C8B-B14F-4D97-AF65-F5344CB8AC3E}">
        <p14:creationId xmlns:p14="http://schemas.microsoft.com/office/powerpoint/2010/main" val="49412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writing business letters, you must pay special attention to the format and font used. </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a:p>
        </p:txBody>
      </p:sp>
    </p:spTree>
    <p:extLst>
      <p:ext uri="{BB962C8B-B14F-4D97-AF65-F5344CB8AC3E}">
        <p14:creationId xmlns:p14="http://schemas.microsoft.com/office/powerpoint/2010/main" val="355129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writing a business letter, be careful to remember that conciseness is very important. In the first paragraph, consider a friendly opening and then a statement of the main point. The next paragraph should begin justifying the importance of the main point. In the next few paragraphs, continue justification with background information and supporting details. </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10</a:t>
            </a:fld>
            <a:endParaRPr lang="en-GB"/>
          </a:p>
        </p:txBody>
      </p:sp>
    </p:spTree>
    <p:extLst>
      <p:ext uri="{BB962C8B-B14F-4D97-AF65-F5344CB8AC3E}">
        <p14:creationId xmlns:p14="http://schemas.microsoft.com/office/powerpoint/2010/main" val="3618966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 your letter traditionally for formal communications and with first-time recipients, using a closing such as "Sincerely," "Kind regards," or "Thank you." </a:t>
            </a:r>
          </a:p>
          <a:p>
            <a:r>
              <a:rPr lang="en-US" sz="1200" kern="1200" dirty="0">
                <a:solidFill>
                  <a:schemeClr val="tx1"/>
                </a:solidFill>
                <a:effectLst/>
                <a:latin typeface="+mn-lt"/>
                <a:ea typeface="+mn-ea"/>
                <a:cs typeface="+mn-cs"/>
              </a:rPr>
              <a:t>If you have established good communication with your recipient, follow-up emails closed with less formal terms such as "Best," or "Thanks," are often appropriate</a:t>
            </a:r>
          </a:p>
          <a:p>
            <a:r>
              <a:rPr lang="en-US" sz="1200" kern="1200" dirty="0">
                <a:solidFill>
                  <a:schemeClr val="tx1"/>
                </a:solidFill>
                <a:effectLst/>
                <a:latin typeface="+mn-lt"/>
                <a:ea typeface="+mn-ea"/>
                <a:cs typeface="+mn-cs"/>
              </a:rPr>
              <a:t>Type your full name under the closing for a first email and include your title or position under your name. Omit your last name in subsequent emails for a friendlier tone. </a:t>
            </a:r>
          </a:p>
          <a:p>
            <a:r>
              <a:rPr lang="en-US" sz="1200" kern="1200" dirty="0">
                <a:solidFill>
                  <a:schemeClr val="tx1"/>
                </a:solidFill>
                <a:effectLst/>
                <a:latin typeface="+mn-lt"/>
                <a:ea typeface="+mn-ea"/>
                <a:cs typeface="+mn-cs"/>
              </a:rPr>
              <a:t>Insert a company signature under your name and title. The email signature replaces a letterhead in a print letter. You can also include your email address, website address and cell phone number.</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a:p>
        </p:txBody>
      </p:sp>
    </p:spTree>
    <p:extLst>
      <p:ext uri="{BB962C8B-B14F-4D97-AF65-F5344CB8AC3E}">
        <p14:creationId xmlns:p14="http://schemas.microsoft.com/office/powerpoint/2010/main" val="83727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generally accepted font is Times New Roman, size 12, although other fonts such as Arial may be used. When choosing a font, always consider your audience. </a:t>
            </a:r>
          </a:p>
          <a:p>
            <a:r>
              <a:rPr lang="en-US" sz="1200" kern="1200" dirty="0">
                <a:solidFill>
                  <a:schemeClr val="tx1"/>
                </a:solidFill>
                <a:effectLst/>
                <a:latin typeface="+mn-lt"/>
                <a:ea typeface="+mn-ea"/>
                <a:cs typeface="+mn-cs"/>
              </a:rPr>
              <a:t>If you can choose your own fonts, please use standard black, Times New Roman, 12 point font. This is considered standard by the Modern Language Association (MLA). It may be appropriate to use a serif variation but avoid colored signatures/body font, or “cutesy” fonts, such as: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12</a:t>
            </a:fld>
            <a:endParaRPr lang="en-GB"/>
          </a:p>
        </p:txBody>
      </p:sp>
    </p:spTree>
    <p:extLst>
      <p:ext uri="{BB962C8B-B14F-4D97-AF65-F5344CB8AC3E}">
        <p14:creationId xmlns:p14="http://schemas.microsoft.com/office/powerpoint/2010/main" val="394746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speak, we have tone and facial expressions. When we write, we have words on the page, and the punctuation marks. The exclamation point is used, of course, to indicate a surprise element, and the question mark means a question's being asked. Those are easy. But what about the pesky comma? The comma is the most used, and the most abused punctuation mark. I'm convinced that sometimes the only reason a comma is inserted is that "It looked like a good place," or "I breathed," or "I haven't used one for awhile." However, that comma can completely change the meaning of your message. </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13</a:t>
            </a:fld>
            <a:endParaRPr lang="en-GB"/>
          </a:p>
        </p:txBody>
      </p:sp>
    </p:spTree>
    <p:extLst>
      <p:ext uri="{BB962C8B-B14F-4D97-AF65-F5344CB8AC3E}">
        <p14:creationId xmlns:p14="http://schemas.microsoft.com/office/powerpoint/2010/main" val="1088586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eop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65016"/>
            <a:ext cx="9078686" cy="4491587"/>
          </a:xfrm>
          <a:prstGeom prst="rect">
            <a:avLst/>
          </a:prstGeom>
        </p:spPr>
      </p:pic>
      <p:sp>
        <p:nvSpPr>
          <p:cNvPr id="2" name="Title 1"/>
          <p:cNvSpPr>
            <a:spLocks noGrp="1"/>
          </p:cNvSpPr>
          <p:nvPr>
            <p:ph type="ctrTitle" hasCustomPrompt="1"/>
          </p:nvPr>
        </p:nvSpPr>
        <p:spPr>
          <a:xfrm>
            <a:off x="4145416" y="2212522"/>
            <a:ext cx="4349012" cy="1387249"/>
          </a:xfrm>
        </p:spPr>
        <p:txBody>
          <a:bodyPr rIns="0" anchor="b">
            <a:noAutofit/>
          </a:bodyPr>
          <a:lstStyle>
            <a:lvl1pPr algn="r" defTabSz="685800" rtl="0" eaLnBrk="1" latinLnBrk="0" hangingPunct="1">
              <a:lnSpc>
                <a:spcPct val="90000"/>
              </a:lnSpc>
              <a:spcBef>
                <a:spcPct val="0"/>
              </a:spcBef>
              <a:buNone/>
              <a:defRPr lang="en-GB" sz="3600" b="1" kern="1200" dirty="0">
                <a:solidFill>
                  <a:srgbClr val="AA0B19"/>
                </a:solidFill>
                <a:latin typeface="+mn-lt"/>
                <a:ea typeface="+mj-ea"/>
                <a:cs typeface="+mj-cs"/>
              </a:defRPr>
            </a:lvl1pPr>
          </a:lstStyle>
          <a:p>
            <a:r>
              <a:rPr lang="ro-RO" dirty="0"/>
              <a:t>Presentation Title</a:t>
            </a:r>
            <a:endParaRPr lang="en-GB" dirty="0"/>
          </a:p>
        </p:txBody>
      </p:sp>
      <p:sp>
        <p:nvSpPr>
          <p:cNvPr id="3" name="Subtitle 2"/>
          <p:cNvSpPr>
            <a:spLocks noGrp="1"/>
          </p:cNvSpPr>
          <p:nvPr>
            <p:ph type="subTitle" idx="1"/>
          </p:nvPr>
        </p:nvSpPr>
        <p:spPr>
          <a:xfrm>
            <a:off x="4147918" y="3626534"/>
            <a:ext cx="4363349" cy="1655762"/>
          </a:xfrm>
        </p:spPr>
        <p:txBody>
          <a:bodyPr rIns="0">
            <a:normAutofit/>
          </a:bodyPr>
          <a:lstStyle>
            <a:lvl1pPr marL="0" indent="0" algn="r">
              <a:buNone/>
              <a:defRPr sz="270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GB" dirty="0"/>
          </a:p>
        </p:txBody>
      </p:sp>
      <p:cxnSp>
        <p:nvCxnSpPr>
          <p:cNvPr id="14" name="Straight Connector 13"/>
          <p:cNvCxnSpPr/>
          <p:nvPr userDrawn="1"/>
        </p:nvCxnSpPr>
        <p:spPr>
          <a:xfrm>
            <a:off x="0" y="6256603"/>
            <a:ext cx="9144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userDrawn="1"/>
        </p:nvSpPr>
        <p:spPr>
          <a:xfrm>
            <a:off x="6457950" y="6342682"/>
            <a:ext cx="20574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t>endava.com</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33458" y="293397"/>
            <a:ext cx="2038350" cy="676275"/>
          </a:xfrm>
          <a:prstGeom prst="rect">
            <a:avLst/>
          </a:prstGeom>
        </p:spPr>
      </p:pic>
      <p:cxnSp>
        <p:nvCxnSpPr>
          <p:cNvPr id="9" name="Straight Connector 8"/>
          <p:cNvCxnSpPr/>
          <p:nvPr userDrawn="1"/>
        </p:nvCxnSpPr>
        <p:spPr>
          <a:xfrm>
            <a:off x="0" y="1314490"/>
            <a:ext cx="3598715" cy="12188"/>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330200" y="969672"/>
            <a:ext cx="3327400" cy="307777"/>
          </a:xfrm>
          <a:prstGeom prst="rect">
            <a:avLst/>
          </a:prstGeom>
          <a:noFill/>
        </p:spPr>
        <p:txBody>
          <a:bodyPr wrap="square" rtlCol="0">
            <a:spAutoFit/>
          </a:bodyPr>
          <a:lstStyle/>
          <a:p>
            <a:pPr algn="r"/>
            <a:r>
              <a:rPr lang="en-US" sz="1400" dirty="0">
                <a:solidFill>
                  <a:srgbClr val="4A4E52"/>
                </a:solidFill>
              </a:rPr>
              <a:t>QUALITY. PRODUCTIVITY. INNOVATION.</a:t>
            </a:r>
            <a:endParaRPr lang="en-GB" sz="1400" dirty="0">
              <a:solidFill>
                <a:srgbClr val="4A4E52"/>
              </a:solidFill>
            </a:endParaRPr>
          </a:p>
        </p:txBody>
      </p:sp>
    </p:spTree>
    <p:extLst>
      <p:ext uri="{BB962C8B-B14F-4D97-AF65-F5344CB8AC3E}">
        <p14:creationId xmlns:p14="http://schemas.microsoft.com/office/powerpoint/2010/main" val="94273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6" name="Content Placeholder 2"/>
          <p:cNvSpPr>
            <a:spLocks noGrp="1"/>
          </p:cNvSpPr>
          <p:nvPr>
            <p:ph idx="13" hasCustomPrompt="1"/>
          </p:nvPr>
        </p:nvSpPr>
        <p:spPr>
          <a:xfrm>
            <a:off x="1681842" y="2555421"/>
            <a:ext cx="2592143" cy="2140417"/>
          </a:xfrm>
        </p:spPr>
        <p:txBody>
          <a:bodyPr/>
          <a:lstStyle>
            <a:lvl1pPr marL="0" indent="0">
              <a:buNone/>
              <a:defRPr sz="1500" b="1">
                <a:solidFill>
                  <a:srgbClr val="AA0B19"/>
                </a:solidFill>
              </a:defRPr>
            </a:lvl1pPr>
            <a:lvl2pPr marL="0" indent="0" algn="l">
              <a:buNone/>
              <a:defRPr sz="180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dirty="0"/>
              <a:t>Insert your picture here</a:t>
            </a:r>
          </a:p>
          <a:p>
            <a:pPr lvl="1"/>
            <a:endParaRPr lang="en-US" dirty="0"/>
          </a:p>
          <a:p>
            <a:pPr lvl="1"/>
            <a:endParaRPr lang="en-US" dirty="0"/>
          </a:p>
        </p:txBody>
      </p:sp>
      <p:sp>
        <p:nvSpPr>
          <p:cNvPr id="10"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dirty="0"/>
              <a:t>Thank you!</a:t>
            </a:r>
            <a:endParaRPr lang="en-GB"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4" name="Rectangle 13"/>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schemeClr val="bg1"/>
                </a:solidFill>
              </a:rPr>
              <a:pPr algn="ctr"/>
              <a:t>‹#›</a:t>
            </a:fld>
            <a:endParaRPr lang="en-GB" sz="1500" dirty="0">
              <a:solidFill>
                <a:schemeClr val="bg1"/>
              </a:solidFill>
            </a:endParaRPr>
          </a:p>
        </p:txBody>
      </p:sp>
      <p:sp>
        <p:nvSpPr>
          <p:cNvPr id="11"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dirty="0"/>
              <a:t>QUALITY. PRODUCTIVITY.  INNOVATION.</a:t>
            </a:r>
          </a:p>
        </p:txBody>
      </p:sp>
    </p:spTree>
    <p:extLst>
      <p:ext uri="{BB962C8B-B14F-4D97-AF65-F5344CB8AC3E}">
        <p14:creationId xmlns:p14="http://schemas.microsoft.com/office/powerpoint/2010/main" val="148665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Agi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1"/>
            <a:ext cx="8135771" cy="3970604"/>
          </a:xfrm>
          <a:prstGeom prst="rect">
            <a:avLst/>
          </a:prstGeom>
        </p:spPr>
      </p:pic>
      <p:sp>
        <p:nvSpPr>
          <p:cNvPr id="2" name="Title 1"/>
          <p:cNvSpPr>
            <a:spLocks noGrp="1"/>
          </p:cNvSpPr>
          <p:nvPr>
            <p:ph type="ctrTitle"/>
          </p:nvPr>
        </p:nvSpPr>
        <p:spPr>
          <a:xfrm>
            <a:off x="4145416" y="2212522"/>
            <a:ext cx="4349012" cy="1387249"/>
          </a:xfrm>
        </p:spPr>
        <p:txBody>
          <a:bodyPr rIns="0" anchor="b">
            <a:noAutofit/>
          </a:bodyPr>
          <a:lstStyle>
            <a:lvl1pPr algn="r">
              <a:defRPr sz="3600" b="1">
                <a:solidFill>
                  <a:srgbClr val="AA0B19"/>
                </a:solidFill>
                <a:latin typeface="+mn-lt"/>
              </a:defRPr>
            </a:lvl1pPr>
          </a:lstStyle>
          <a:p>
            <a:r>
              <a:rPr lang="en-US" dirty="0"/>
              <a:t>Click to edit Master title style</a:t>
            </a:r>
            <a:endParaRPr lang="en-GB" dirty="0"/>
          </a:p>
        </p:txBody>
      </p:sp>
      <p:sp>
        <p:nvSpPr>
          <p:cNvPr id="3" name="Subtitle 2"/>
          <p:cNvSpPr>
            <a:spLocks noGrp="1"/>
          </p:cNvSpPr>
          <p:nvPr>
            <p:ph type="subTitle" idx="1"/>
          </p:nvPr>
        </p:nvSpPr>
        <p:spPr>
          <a:xfrm>
            <a:off x="4147918" y="3626534"/>
            <a:ext cx="4363349" cy="1655762"/>
          </a:xfrm>
        </p:spPr>
        <p:txBody>
          <a:bodyPr rIns="0">
            <a:normAutofit/>
          </a:bodyPr>
          <a:lstStyle>
            <a:lvl1pPr marL="0" indent="0" algn="r">
              <a:buNone/>
              <a:defRPr sz="285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GB" dirty="0"/>
          </a:p>
        </p:txBody>
      </p:sp>
      <p:cxnSp>
        <p:nvCxnSpPr>
          <p:cNvPr id="11" name="Straight Connector 10"/>
          <p:cNvCxnSpPr/>
          <p:nvPr userDrawn="1"/>
        </p:nvCxnSpPr>
        <p:spPr>
          <a:xfrm>
            <a:off x="0" y="6256603"/>
            <a:ext cx="9144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33458" y="293397"/>
            <a:ext cx="2038350" cy="676275"/>
          </a:xfrm>
          <a:prstGeom prst="rect">
            <a:avLst/>
          </a:prstGeom>
        </p:spPr>
      </p:pic>
      <p:cxnSp>
        <p:nvCxnSpPr>
          <p:cNvPr id="15" name="Straight Connector 14"/>
          <p:cNvCxnSpPr/>
          <p:nvPr userDrawn="1"/>
        </p:nvCxnSpPr>
        <p:spPr>
          <a:xfrm>
            <a:off x="0" y="1314490"/>
            <a:ext cx="3598715" cy="12188"/>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330200" y="969672"/>
            <a:ext cx="3327400" cy="307777"/>
          </a:xfrm>
          <a:prstGeom prst="rect">
            <a:avLst/>
          </a:prstGeom>
          <a:noFill/>
        </p:spPr>
        <p:txBody>
          <a:bodyPr wrap="square" rtlCol="0">
            <a:spAutoFit/>
          </a:bodyPr>
          <a:lstStyle/>
          <a:p>
            <a:pPr algn="r"/>
            <a:r>
              <a:rPr lang="en-US" sz="1400" dirty="0">
                <a:solidFill>
                  <a:srgbClr val="4A4E52"/>
                </a:solidFill>
              </a:rPr>
              <a:t>QUALITY. PRODUCTIVITY. INNOVATION.</a:t>
            </a:r>
            <a:endParaRPr lang="en-GB" sz="1400" dirty="0">
              <a:solidFill>
                <a:srgbClr val="4A4E52"/>
              </a:solidFill>
            </a:endParaRPr>
          </a:p>
        </p:txBody>
      </p:sp>
      <p:sp>
        <p:nvSpPr>
          <p:cNvPr id="18" name="Slide Number Placeholder 5"/>
          <p:cNvSpPr txBox="1">
            <a:spLocks/>
          </p:cNvSpPr>
          <p:nvPr userDrawn="1"/>
        </p:nvSpPr>
        <p:spPr>
          <a:xfrm>
            <a:off x="6457950" y="6342682"/>
            <a:ext cx="20574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t>endava.com</a:t>
            </a:r>
          </a:p>
        </p:txBody>
      </p:sp>
    </p:spTree>
    <p:extLst>
      <p:ext uri="{BB962C8B-B14F-4D97-AF65-F5344CB8AC3E}">
        <p14:creationId xmlns:p14="http://schemas.microsoft.com/office/powerpoint/2010/main" val="623091617"/>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Quality">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81893"/>
            <a:ext cx="8349420" cy="4174710"/>
          </a:xfrm>
          <a:prstGeom prst="rect">
            <a:avLst/>
          </a:prstGeom>
        </p:spPr>
      </p:pic>
      <p:sp>
        <p:nvSpPr>
          <p:cNvPr id="2" name="Title 1"/>
          <p:cNvSpPr>
            <a:spLocks noGrp="1"/>
          </p:cNvSpPr>
          <p:nvPr>
            <p:ph type="ctrTitle"/>
          </p:nvPr>
        </p:nvSpPr>
        <p:spPr>
          <a:xfrm>
            <a:off x="4145416" y="2212522"/>
            <a:ext cx="4349012" cy="1387249"/>
          </a:xfrm>
        </p:spPr>
        <p:txBody>
          <a:bodyPr rIns="0" anchor="b">
            <a:noAutofit/>
          </a:bodyPr>
          <a:lstStyle>
            <a:lvl1pPr algn="r">
              <a:defRPr sz="3600" b="1">
                <a:solidFill>
                  <a:srgbClr val="AA0B19"/>
                </a:solidFill>
                <a:latin typeface="+mn-lt"/>
              </a:defRPr>
            </a:lvl1pPr>
          </a:lstStyle>
          <a:p>
            <a:r>
              <a:rPr lang="en-US" dirty="0"/>
              <a:t>Click to edit Master title style</a:t>
            </a:r>
            <a:endParaRPr lang="en-GB" dirty="0"/>
          </a:p>
        </p:txBody>
      </p:sp>
      <p:sp>
        <p:nvSpPr>
          <p:cNvPr id="3" name="Subtitle 2"/>
          <p:cNvSpPr>
            <a:spLocks noGrp="1"/>
          </p:cNvSpPr>
          <p:nvPr>
            <p:ph type="subTitle" idx="1"/>
          </p:nvPr>
        </p:nvSpPr>
        <p:spPr>
          <a:xfrm>
            <a:off x="4147918" y="3626534"/>
            <a:ext cx="4363349" cy="1655762"/>
          </a:xfrm>
        </p:spPr>
        <p:txBody>
          <a:bodyPr rIns="0">
            <a:normAutofit/>
          </a:bodyPr>
          <a:lstStyle>
            <a:lvl1pPr marL="0" indent="0" algn="r">
              <a:buNone/>
              <a:defRPr sz="285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GB" dirty="0"/>
          </a:p>
        </p:txBody>
      </p:sp>
      <p:cxnSp>
        <p:nvCxnSpPr>
          <p:cNvPr id="11" name="Straight Connector 10"/>
          <p:cNvCxnSpPr/>
          <p:nvPr userDrawn="1"/>
        </p:nvCxnSpPr>
        <p:spPr>
          <a:xfrm>
            <a:off x="0" y="6256603"/>
            <a:ext cx="9144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33458" y="293397"/>
            <a:ext cx="2038350" cy="676275"/>
          </a:xfrm>
          <a:prstGeom prst="rect">
            <a:avLst/>
          </a:prstGeom>
        </p:spPr>
      </p:pic>
      <p:cxnSp>
        <p:nvCxnSpPr>
          <p:cNvPr id="10" name="Straight Connector 9"/>
          <p:cNvCxnSpPr/>
          <p:nvPr userDrawn="1"/>
        </p:nvCxnSpPr>
        <p:spPr>
          <a:xfrm>
            <a:off x="0" y="1314490"/>
            <a:ext cx="3598715" cy="12188"/>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330200" y="969672"/>
            <a:ext cx="3327400" cy="307777"/>
          </a:xfrm>
          <a:prstGeom prst="rect">
            <a:avLst/>
          </a:prstGeom>
          <a:noFill/>
        </p:spPr>
        <p:txBody>
          <a:bodyPr wrap="square" rtlCol="0">
            <a:spAutoFit/>
          </a:bodyPr>
          <a:lstStyle/>
          <a:p>
            <a:pPr algn="r"/>
            <a:r>
              <a:rPr lang="en-US" sz="1400" dirty="0">
                <a:solidFill>
                  <a:srgbClr val="4A4E52"/>
                </a:solidFill>
              </a:rPr>
              <a:t>QUALITY. PRODUCTIVITY. INNOVATION.</a:t>
            </a:r>
            <a:endParaRPr lang="en-GB" sz="1400" dirty="0">
              <a:solidFill>
                <a:srgbClr val="4A4E52"/>
              </a:solidFill>
            </a:endParaRPr>
          </a:p>
        </p:txBody>
      </p:sp>
      <p:sp>
        <p:nvSpPr>
          <p:cNvPr id="18" name="Slide Number Placeholder 5"/>
          <p:cNvSpPr txBox="1">
            <a:spLocks/>
          </p:cNvSpPr>
          <p:nvPr userDrawn="1"/>
        </p:nvSpPr>
        <p:spPr>
          <a:xfrm>
            <a:off x="6457950" y="6342682"/>
            <a:ext cx="20574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t>endava.com</a:t>
            </a:r>
          </a:p>
        </p:txBody>
      </p:sp>
    </p:spTree>
    <p:extLst>
      <p:ext uri="{BB962C8B-B14F-4D97-AF65-F5344CB8AC3E}">
        <p14:creationId xmlns:p14="http://schemas.microsoft.com/office/powerpoint/2010/main" val="933678643"/>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381" y="1825625"/>
            <a:ext cx="3532911" cy="1158010"/>
          </a:xfrm>
        </p:spPr>
        <p:txBody>
          <a:bodyPr anchor="b">
            <a:noAutofit/>
          </a:bodyPr>
          <a:lstStyle>
            <a:lvl1pPr algn="r">
              <a:defRPr sz="2850" b="1">
                <a:solidFill>
                  <a:srgbClr val="AA0B19"/>
                </a:solidFill>
                <a:latin typeface="+mn-lt"/>
              </a:defRPr>
            </a:lvl1pPr>
          </a:lstStyle>
          <a:p>
            <a:r>
              <a:rPr lang="en-US" dirty="0"/>
              <a:t>Presentation Title</a:t>
            </a:r>
            <a:endParaRPr lang="en-GB" dirty="0"/>
          </a:p>
        </p:txBody>
      </p:sp>
      <p:sp>
        <p:nvSpPr>
          <p:cNvPr id="3" name="Subtitle 2"/>
          <p:cNvSpPr>
            <a:spLocks noGrp="1"/>
          </p:cNvSpPr>
          <p:nvPr>
            <p:ph type="subTitle" idx="1" hasCustomPrompt="1"/>
          </p:nvPr>
        </p:nvSpPr>
        <p:spPr>
          <a:xfrm>
            <a:off x="625956" y="3010399"/>
            <a:ext cx="3537337" cy="1655762"/>
          </a:xfrm>
        </p:spPr>
        <p:txBody>
          <a:bodyPr>
            <a:normAutofit/>
          </a:bodyPr>
          <a:lstStyle>
            <a:lvl1pPr marL="0" indent="0" algn="r">
              <a:buNone/>
              <a:defRPr sz="180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endParaRPr lang="en-GB"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92981" y="4073979"/>
            <a:ext cx="2715871" cy="2784022"/>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8" name="Content Placeholder 2"/>
          <p:cNvSpPr>
            <a:spLocks noGrp="1"/>
          </p:cNvSpPr>
          <p:nvPr>
            <p:ph idx="13" hasCustomPrompt="1"/>
          </p:nvPr>
        </p:nvSpPr>
        <p:spPr>
          <a:xfrm>
            <a:off x="4335236" y="1825626"/>
            <a:ext cx="4180113" cy="4230689"/>
          </a:xfrm>
        </p:spPr>
        <p:txBody>
          <a:bodyPr/>
          <a:lstStyle>
            <a:lvl1pPr marL="342900" indent="-342900">
              <a:buClr>
                <a:srgbClr val="81ADB5"/>
              </a:buClr>
              <a:buFont typeface="Symbol" panose="05050102010706020507" pitchFamily="18" charset="2"/>
              <a:buChar char=""/>
              <a:defRPr sz="1950" b="1" baseline="0">
                <a:solidFill>
                  <a:srgbClr val="4A4E52"/>
                </a:solidFill>
              </a:defRPr>
            </a:lvl1pPr>
            <a:lvl2pPr marL="0" indent="0" algn="l">
              <a:buNone/>
              <a:defRPr sz="195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dirty="0"/>
              <a:t>Section name</a:t>
            </a:r>
          </a:p>
          <a:p>
            <a:pPr lvl="1"/>
            <a:endParaRPr lang="en-US" dirty="0"/>
          </a:p>
        </p:txBody>
      </p:sp>
      <p:sp>
        <p:nvSpPr>
          <p:cNvPr id="19" name="Rectangle 18"/>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dirty="0"/>
              <a:t>QUALITY. PRODUCTIVITY.  INNOVATION.</a:t>
            </a:r>
          </a:p>
        </p:txBody>
      </p:sp>
      <p:sp>
        <p:nvSpPr>
          <p:cNvPr id="21"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schemeClr val="bg1"/>
                </a:solidFill>
              </a:rPr>
              <a:pPr algn="ctr"/>
              <a:t>‹#›</a:t>
            </a:fld>
            <a:endParaRPr lang="en-GB" sz="1500" dirty="0">
              <a:solidFill>
                <a:schemeClr val="bg1"/>
              </a:solidFill>
            </a:endParaRPr>
          </a:p>
        </p:txBody>
      </p:sp>
    </p:spTree>
    <p:extLst>
      <p:ext uri="{BB962C8B-B14F-4D97-AF65-F5344CB8AC3E}">
        <p14:creationId xmlns:p14="http://schemas.microsoft.com/office/powerpoint/2010/main" val="3785956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381" y="1825625"/>
            <a:ext cx="3532911" cy="1158010"/>
          </a:xfrm>
        </p:spPr>
        <p:txBody>
          <a:bodyPr anchor="b">
            <a:noAutofit/>
          </a:bodyPr>
          <a:lstStyle>
            <a:lvl1pPr algn="r">
              <a:defRPr sz="2850" b="1">
                <a:solidFill>
                  <a:srgbClr val="AA0B19"/>
                </a:solidFill>
                <a:latin typeface="+mn-lt"/>
              </a:defRPr>
            </a:lvl1pPr>
          </a:lstStyle>
          <a:p>
            <a:r>
              <a:rPr lang="en-US" dirty="0"/>
              <a:t>Presentation Title</a:t>
            </a:r>
            <a:endParaRPr lang="en-GB" dirty="0"/>
          </a:p>
        </p:txBody>
      </p:sp>
      <p:sp>
        <p:nvSpPr>
          <p:cNvPr id="3" name="Subtitle 2"/>
          <p:cNvSpPr>
            <a:spLocks noGrp="1"/>
          </p:cNvSpPr>
          <p:nvPr>
            <p:ph type="subTitle" idx="1" hasCustomPrompt="1"/>
          </p:nvPr>
        </p:nvSpPr>
        <p:spPr>
          <a:xfrm>
            <a:off x="625956" y="3010399"/>
            <a:ext cx="3537337" cy="1655762"/>
          </a:xfrm>
        </p:spPr>
        <p:txBody>
          <a:bodyPr>
            <a:normAutofit/>
          </a:bodyPr>
          <a:lstStyle>
            <a:lvl1pPr marL="0" indent="0" algn="r">
              <a:buNone/>
              <a:defRPr sz="180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endParaRPr lang="en-GB" dirty="0"/>
          </a:p>
        </p:txBody>
      </p:sp>
      <p:sp>
        <p:nvSpPr>
          <p:cNvPr id="12" name="Content Placeholder 2"/>
          <p:cNvSpPr>
            <a:spLocks noGrp="1"/>
          </p:cNvSpPr>
          <p:nvPr>
            <p:ph idx="13" hasCustomPrompt="1"/>
          </p:nvPr>
        </p:nvSpPr>
        <p:spPr>
          <a:xfrm>
            <a:off x="4335236" y="1825626"/>
            <a:ext cx="4180113" cy="4230689"/>
          </a:xfrm>
        </p:spPr>
        <p:txBody>
          <a:bodyPr/>
          <a:lstStyle>
            <a:lvl1pPr marL="342900" indent="-342900">
              <a:buClr>
                <a:srgbClr val="81ADB5"/>
              </a:buClr>
              <a:buFont typeface="Symbol" panose="05050102010706020507" pitchFamily="18" charset="2"/>
              <a:buChar char=""/>
              <a:defRPr sz="1950" b="1" baseline="0">
                <a:solidFill>
                  <a:srgbClr val="4A4E52"/>
                </a:solidFill>
              </a:defRPr>
            </a:lvl1pPr>
            <a:lvl2pPr marL="0" indent="0" algn="l">
              <a:buNone/>
              <a:defRPr sz="195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dirty="0"/>
              <a:t>Section name</a:t>
            </a:r>
          </a:p>
          <a:p>
            <a:pPr lvl="1"/>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9303" y="4041321"/>
            <a:ext cx="2707216" cy="281668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8" name="Rectangle 17"/>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schemeClr val="bg1"/>
                </a:solidFill>
              </a:rPr>
              <a:pPr algn="ctr"/>
              <a:t>‹#›</a:t>
            </a:fld>
            <a:endParaRPr lang="en-GB" sz="1500" dirty="0">
              <a:solidFill>
                <a:schemeClr val="bg1"/>
              </a:solidFill>
            </a:endParaRPr>
          </a:p>
        </p:txBody>
      </p:sp>
      <p:sp>
        <p:nvSpPr>
          <p:cNvPr id="15"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dirty="0"/>
              <a:t>QUALITY. PRODUCTIVITY.  INNOVATION.</a:t>
            </a:r>
          </a:p>
        </p:txBody>
      </p:sp>
    </p:spTree>
    <p:extLst>
      <p:ext uri="{BB962C8B-B14F-4D97-AF65-F5344CB8AC3E}">
        <p14:creationId xmlns:p14="http://schemas.microsoft.com/office/powerpoint/2010/main" val="146539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simple">
    <p:spTree>
      <p:nvGrpSpPr>
        <p:cNvPr id="1" name=""/>
        <p:cNvGrpSpPr/>
        <p:nvPr/>
      </p:nvGrpSpPr>
      <p:grpSpPr>
        <a:xfrm>
          <a:off x="0" y="0"/>
          <a:ext cx="0" cy="0"/>
          <a:chOff x="0" y="0"/>
          <a:chExt cx="0" cy="0"/>
        </a:xfrm>
      </p:grpSpPr>
      <p:sp>
        <p:nvSpPr>
          <p:cNvPr id="13" name="Rectangle 12"/>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dirty="0"/>
              <a:t>Slide Title</a:t>
            </a:r>
            <a:endParaRPr lang="en-GB" dirty="0"/>
          </a:p>
        </p:txBody>
      </p:sp>
      <p:sp>
        <p:nvSpPr>
          <p:cNvPr id="16" name="Content Placeholder 2"/>
          <p:cNvSpPr>
            <a:spLocks noGrp="1"/>
          </p:cNvSpPr>
          <p:nvPr>
            <p:ph idx="13" hasCustomPrompt="1"/>
          </p:nvPr>
        </p:nvSpPr>
        <p:spPr>
          <a:xfrm>
            <a:off x="607728" y="1617968"/>
            <a:ext cx="7907621" cy="4399111"/>
          </a:xfrm>
        </p:spPr>
        <p:txBody>
          <a:bodyPr lIns="0"/>
          <a:lstStyle>
            <a:lvl1pPr marL="0" indent="0">
              <a:buNone/>
              <a:defRPr sz="1500" b="1">
                <a:solidFill>
                  <a:srgbClr val="AA0B19"/>
                </a:solidFill>
              </a:defRPr>
            </a:lvl1pPr>
            <a:lvl2pPr marL="0" indent="0" algn="l">
              <a:buNone/>
              <a:defRPr sz="1500">
                <a:solidFill>
                  <a:srgbClr val="4A4E52"/>
                </a:solidFill>
              </a:defRPr>
            </a:lvl2pPr>
            <a:lvl3pPr marL="942975" indent="-257175">
              <a:buClr>
                <a:srgbClr val="81ADB5"/>
              </a:buClr>
              <a:buFont typeface="Arial" panose="020B0604020202020204" pitchFamily="34" charset="0"/>
              <a:buChar char="•"/>
              <a:defRPr sz="1350">
                <a:solidFill>
                  <a:srgbClr val="4A4E52"/>
                </a:solidFill>
              </a:defRPr>
            </a:lvl3pPr>
            <a:lvl4pPr marL="1200150" indent="-171450">
              <a:buFont typeface="Calibri" panose="020F0502020204030204" pitchFamily="34" charset="0"/>
              <a:buChar char="-"/>
              <a:defRPr sz="1200">
                <a:solidFill>
                  <a:srgbClr val="4A4E52"/>
                </a:solidFill>
              </a:defRPr>
            </a:lvl4pPr>
            <a:lvl5pPr>
              <a:defRPr>
                <a:solidFill>
                  <a:srgbClr val="4A4E52"/>
                </a:solidFill>
              </a:defRPr>
            </a:lvl5pPr>
          </a:lstStyle>
          <a:p>
            <a:pPr lvl="0"/>
            <a:r>
              <a:rPr lang="en-US" dirty="0"/>
              <a:t>Headline</a:t>
            </a:r>
          </a:p>
          <a:p>
            <a:pPr lvl="1"/>
            <a:r>
              <a:rPr lang="en-US" dirty="0"/>
              <a:t>Second level</a:t>
            </a:r>
          </a:p>
          <a:p>
            <a:pPr lvl="2"/>
            <a:r>
              <a:rPr lang="en-US" dirty="0"/>
              <a:t>Third level</a:t>
            </a:r>
          </a:p>
          <a:p>
            <a:pPr lvl="3"/>
            <a:r>
              <a:rPr lang="en-US" dirty="0"/>
              <a:t>Fourth level</a:t>
            </a:r>
          </a:p>
          <a:p>
            <a:pPr lvl="1"/>
            <a:endParaRPr lang="en-US" dirty="0"/>
          </a:p>
          <a:p>
            <a:pPr lvl="1"/>
            <a:endParaRPr lang="en-US" dirty="0"/>
          </a:p>
          <a:p>
            <a:pPr lvl="1"/>
            <a:endParaRPr lang="en-US" dirty="0"/>
          </a:p>
        </p:txBody>
      </p:sp>
      <p:sp>
        <p:nvSpPr>
          <p:cNvPr id="8" name="TextBox 19"/>
          <p:cNvSpPr txBox="1"/>
          <p:nvPr userDrawn="1"/>
        </p:nvSpPr>
        <p:spPr>
          <a:xfrm>
            <a:off x="4407549" y="3275112"/>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schemeClr val="bg1"/>
                </a:solidFill>
              </a:rPr>
              <a:pPr algn="ctr"/>
              <a:t>‹#›</a:t>
            </a:fld>
            <a:endParaRPr lang="en-GB" sz="1500" dirty="0">
              <a:solidFill>
                <a:schemeClr val="bg1"/>
              </a:solidFill>
            </a:endParaRPr>
          </a:p>
        </p:txBody>
      </p:sp>
      <p:sp>
        <p:nvSpPr>
          <p:cNvPr id="11"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schemeClr val="bg1"/>
                </a:solidFill>
              </a:rPr>
              <a:pPr algn="ctr"/>
              <a:t>‹#›</a:t>
            </a:fld>
            <a:endParaRPr lang="en-GB" sz="1500" dirty="0">
              <a:solidFill>
                <a:schemeClr val="bg1"/>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5"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dirty="0"/>
              <a:t>QUALITY. PRODUCTIVITY.  INNOVATION.</a:t>
            </a:r>
          </a:p>
        </p:txBody>
      </p:sp>
    </p:spTree>
    <p:extLst>
      <p:ext uri="{BB962C8B-B14F-4D97-AF65-F5344CB8AC3E}">
        <p14:creationId xmlns:p14="http://schemas.microsoft.com/office/powerpoint/2010/main" val="3232802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two_column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20491" y="1518558"/>
            <a:ext cx="3894858" cy="4710793"/>
          </a:xfrm>
        </p:spPr>
        <p:txBody>
          <a:bodyPr/>
          <a:lstStyle>
            <a:lvl1pPr marL="0" indent="0">
              <a:buNone/>
              <a:defRPr sz="1500" b="1">
                <a:solidFill>
                  <a:srgbClr val="AA0B19"/>
                </a:solidFill>
              </a:defRPr>
            </a:lvl1pPr>
            <a:lvl2pPr marL="0" indent="0" algn="l">
              <a:buNone/>
              <a:defRPr sz="1500">
                <a:solidFill>
                  <a:srgbClr val="4A4E52"/>
                </a:solidFill>
              </a:defRPr>
            </a:lvl2pPr>
            <a:lvl3pPr marL="625725" indent="-342900">
              <a:buClr>
                <a:srgbClr val="81ADB5"/>
              </a:buClr>
              <a:buFont typeface="Arial" panose="020B0604020202020204" pitchFamily="34" charset="0"/>
              <a:buChar char="•"/>
              <a:defRPr lang="en-US" sz="1350" kern="1200" dirty="0" smtClean="0">
                <a:solidFill>
                  <a:srgbClr val="4A4E52"/>
                </a:solidFill>
                <a:latin typeface="+mn-lt"/>
                <a:ea typeface="+mn-ea"/>
                <a:cs typeface="+mn-cs"/>
              </a:defRPr>
            </a:lvl3pPr>
            <a:lvl4pPr marL="814725" indent="-257175">
              <a:buFont typeface="Calibri" panose="020F0502020204030204" pitchFamily="34" charset="0"/>
              <a:buChar char="-"/>
              <a:defRPr lang="en-US" sz="1200" kern="1200" dirty="0" smtClean="0">
                <a:solidFill>
                  <a:srgbClr val="4A4E52"/>
                </a:solidFill>
                <a:latin typeface="+mn-lt"/>
                <a:ea typeface="+mn-ea"/>
                <a:cs typeface="+mn-cs"/>
              </a:defRPr>
            </a:lvl4pPr>
            <a:lvl5pPr>
              <a:defRPr>
                <a:solidFill>
                  <a:srgbClr val="4A4E52"/>
                </a:solidFill>
              </a:defRPr>
            </a:lvl5pPr>
          </a:lstStyle>
          <a:p>
            <a:pPr lvl="0"/>
            <a:r>
              <a:rPr lang="en-US" dirty="0"/>
              <a:t>Headline</a:t>
            </a:r>
          </a:p>
          <a:p>
            <a:pPr lvl="1"/>
            <a:r>
              <a:rPr lang="en-US" dirty="0"/>
              <a:t>Second level</a:t>
            </a:r>
          </a:p>
          <a:p>
            <a:pPr marL="540000" lvl="2" indent="-257175" algn="l" defTabSz="685800" rtl="0" eaLnBrk="1" latinLnBrk="0" hangingPunct="1">
              <a:lnSpc>
                <a:spcPct val="90000"/>
              </a:lnSpc>
              <a:spcBef>
                <a:spcPts val="375"/>
              </a:spcBef>
              <a:buClr>
                <a:srgbClr val="81ADB5"/>
              </a:buClr>
              <a:buFont typeface="Arial" panose="020B0604020202020204" pitchFamily="34" charset="0"/>
              <a:buChar char="•"/>
            </a:pPr>
            <a:r>
              <a:rPr lang="en-US" dirty="0"/>
              <a:t>Third level</a:t>
            </a:r>
          </a:p>
          <a:p>
            <a:pPr marL="729000" lvl="3" indent="-171450" algn="l" defTabSz="685800" rtl="0" eaLnBrk="1" latinLnBrk="0" hangingPunct="1">
              <a:lnSpc>
                <a:spcPct val="90000"/>
              </a:lnSpc>
              <a:spcBef>
                <a:spcPts val="375"/>
              </a:spcBef>
              <a:buFont typeface="Calibri" panose="020F0502020204030204" pitchFamily="34" charset="0"/>
              <a:buChar char="-"/>
            </a:pPr>
            <a:r>
              <a:rPr lang="en-US" dirty="0"/>
              <a:t>Fourth level</a:t>
            </a:r>
          </a:p>
          <a:p>
            <a:pPr lvl="1"/>
            <a:endParaRPr lang="en-US" dirty="0"/>
          </a:p>
          <a:p>
            <a:pPr lvl="1"/>
            <a:endParaRPr lang="en-US" dirty="0"/>
          </a:p>
        </p:txBody>
      </p:sp>
      <p:sp>
        <p:nvSpPr>
          <p:cNvPr id="16" name="Content Placeholder 2"/>
          <p:cNvSpPr>
            <a:spLocks noGrp="1"/>
          </p:cNvSpPr>
          <p:nvPr>
            <p:ph idx="13" hasCustomPrompt="1"/>
          </p:nvPr>
        </p:nvSpPr>
        <p:spPr>
          <a:xfrm>
            <a:off x="607728" y="1518558"/>
            <a:ext cx="3894858" cy="4710793"/>
          </a:xfrm>
        </p:spPr>
        <p:txBody>
          <a:bodyPr lIns="0"/>
          <a:lstStyle>
            <a:lvl1pPr marL="0" indent="0">
              <a:buNone/>
              <a:defRPr sz="1500" b="1">
                <a:solidFill>
                  <a:srgbClr val="AA0B19"/>
                </a:solidFill>
              </a:defRPr>
            </a:lvl1pPr>
            <a:lvl2pPr marL="0" indent="0" algn="l">
              <a:buNone/>
              <a:defRPr sz="1500">
                <a:solidFill>
                  <a:srgbClr val="4A4E52"/>
                </a:solidFill>
              </a:defRPr>
            </a:lvl2pPr>
            <a:lvl3pPr marL="540000" indent="-257175">
              <a:buClr>
                <a:srgbClr val="81ADB5"/>
              </a:buClr>
              <a:buFont typeface="Arial" panose="020B0604020202020204" pitchFamily="34" charset="0"/>
              <a:buChar char="•"/>
              <a:defRPr sz="1350">
                <a:solidFill>
                  <a:srgbClr val="4A4E52"/>
                </a:solidFill>
              </a:defRPr>
            </a:lvl3pPr>
            <a:lvl4pPr marL="729000" indent="-171450">
              <a:buFont typeface="Calibri" panose="020F0502020204030204" pitchFamily="34" charset="0"/>
              <a:buChar char="-"/>
              <a:defRPr sz="1200">
                <a:solidFill>
                  <a:srgbClr val="4A4E52"/>
                </a:solidFill>
              </a:defRPr>
            </a:lvl4pPr>
            <a:lvl5pPr>
              <a:defRPr>
                <a:solidFill>
                  <a:srgbClr val="4A4E52"/>
                </a:solidFill>
              </a:defRPr>
            </a:lvl5pPr>
          </a:lstStyle>
          <a:p>
            <a:pPr lvl="0"/>
            <a:r>
              <a:rPr lang="en-US" dirty="0"/>
              <a:t>Headline</a:t>
            </a:r>
          </a:p>
          <a:p>
            <a:pPr lvl="1"/>
            <a:r>
              <a:rPr lang="en-US" dirty="0"/>
              <a:t>Second level</a:t>
            </a:r>
          </a:p>
          <a:p>
            <a:pPr lvl="2"/>
            <a:r>
              <a:rPr lang="en-US" dirty="0"/>
              <a:t>Third level</a:t>
            </a:r>
          </a:p>
          <a:p>
            <a:pPr lvl="3"/>
            <a:r>
              <a:rPr lang="en-US" dirty="0"/>
              <a:t>Fourth level</a:t>
            </a:r>
          </a:p>
          <a:p>
            <a:pPr lvl="1"/>
            <a:endParaRPr lang="en-US" dirty="0"/>
          </a:p>
          <a:p>
            <a:pPr lvl="1"/>
            <a:endParaRPr lang="en-US" dirty="0"/>
          </a:p>
        </p:txBody>
      </p:sp>
      <p:sp>
        <p:nvSpPr>
          <p:cNvPr id="10"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dirty="0"/>
              <a:t>Slide Title</a:t>
            </a:r>
            <a:endParaRPr lang="en-GB"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2" name="Rectangle 11"/>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schemeClr val="bg1"/>
                </a:solidFill>
              </a:rPr>
              <a:pPr algn="ctr"/>
              <a:t>‹#›</a:t>
            </a:fld>
            <a:endParaRPr lang="en-GB" sz="1500" dirty="0">
              <a:solidFill>
                <a:schemeClr val="bg1"/>
              </a:solidFill>
            </a:endParaRPr>
          </a:p>
        </p:txBody>
      </p:sp>
      <p:sp>
        <p:nvSpPr>
          <p:cNvPr id="17"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dirty="0"/>
              <a:t>QUALITY. PRODUCTIVITY.  INNOVATION.</a:t>
            </a:r>
          </a:p>
        </p:txBody>
      </p:sp>
    </p:spTree>
    <p:extLst>
      <p:ext uri="{BB962C8B-B14F-4D97-AF65-F5344CB8AC3E}">
        <p14:creationId xmlns:p14="http://schemas.microsoft.com/office/powerpoint/2010/main" val="3838720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ic_on_the_left">
    <p:spTree>
      <p:nvGrpSpPr>
        <p:cNvPr id="1" name=""/>
        <p:cNvGrpSpPr/>
        <p:nvPr/>
      </p:nvGrpSpPr>
      <p:grpSpPr>
        <a:xfrm>
          <a:off x="0" y="0"/>
          <a:ext cx="0" cy="0"/>
          <a:chOff x="0" y="0"/>
          <a:chExt cx="0" cy="0"/>
        </a:xfrm>
      </p:grpSpPr>
      <p:sp>
        <p:nvSpPr>
          <p:cNvPr id="11" name="Content Placeholder 2"/>
          <p:cNvSpPr>
            <a:spLocks noGrp="1"/>
          </p:cNvSpPr>
          <p:nvPr>
            <p:ph idx="14" hasCustomPrompt="1"/>
          </p:nvPr>
        </p:nvSpPr>
        <p:spPr>
          <a:xfrm>
            <a:off x="4620491" y="1620348"/>
            <a:ext cx="3894858" cy="4396731"/>
          </a:xfrm>
        </p:spPr>
        <p:txBody>
          <a:bodyPr/>
          <a:lstStyle>
            <a:lvl1pPr marL="0" indent="0">
              <a:buNone/>
              <a:defRPr sz="1500" b="1">
                <a:solidFill>
                  <a:srgbClr val="AA0B19"/>
                </a:solidFill>
              </a:defRPr>
            </a:lvl1pPr>
            <a:lvl2pPr marL="0" indent="0" algn="l">
              <a:buNone/>
              <a:defRPr sz="1500">
                <a:solidFill>
                  <a:srgbClr val="4A4E52"/>
                </a:solidFill>
              </a:defRPr>
            </a:lvl2pPr>
            <a:lvl3pPr marL="942975" indent="-257175">
              <a:buClr>
                <a:srgbClr val="81ADB5"/>
              </a:buClr>
              <a:buFont typeface="Arial" panose="020B0604020202020204" pitchFamily="34" charset="0"/>
              <a:buChar char="•"/>
              <a:defRPr lang="en-US" sz="1350" kern="1200" dirty="0" smtClean="0">
                <a:solidFill>
                  <a:srgbClr val="4A4E52"/>
                </a:solidFill>
                <a:latin typeface="+mn-lt"/>
                <a:ea typeface="+mn-ea"/>
                <a:cs typeface="+mn-cs"/>
              </a:defRPr>
            </a:lvl3pPr>
            <a:lvl4pPr marL="1200150" indent="-171450">
              <a:buFont typeface="Calibri" panose="020F0502020204030204" pitchFamily="34" charset="0"/>
              <a:buChar char="-"/>
              <a:defRPr lang="en-US" sz="1200" kern="1200" dirty="0" smtClean="0">
                <a:solidFill>
                  <a:srgbClr val="4A4E52"/>
                </a:solidFill>
                <a:latin typeface="+mn-lt"/>
                <a:ea typeface="+mn-ea"/>
                <a:cs typeface="+mn-cs"/>
              </a:defRPr>
            </a:lvl4pPr>
            <a:lvl5pPr>
              <a:defRPr>
                <a:solidFill>
                  <a:srgbClr val="4A4E52"/>
                </a:solidFill>
              </a:defRPr>
            </a:lvl5pPr>
          </a:lstStyle>
          <a:p>
            <a:pPr lvl="0"/>
            <a:r>
              <a:rPr lang="en-US" dirty="0"/>
              <a:t>Headline</a:t>
            </a:r>
          </a:p>
          <a:p>
            <a:pPr lvl="1"/>
            <a:r>
              <a:rPr lang="en-US" dirty="0"/>
              <a:t>Second level</a:t>
            </a:r>
          </a:p>
          <a:p>
            <a:pPr marL="942975" lvl="2" indent="-257175" algn="l" defTabSz="685800" rtl="0" eaLnBrk="1" latinLnBrk="0" hangingPunct="1">
              <a:lnSpc>
                <a:spcPct val="90000"/>
              </a:lnSpc>
              <a:spcBef>
                <a:spcPts val="375"/>
              </a:spcBef>
              <a:buClr>
                <a:srgbClr val="81ADB5"/>
              </a:buClr>
              <a:buFont typeface="Arial" panose="020B0604020202020204" pitchFamily="34" charset="0"/>
              <a:buChar char="•"/>
            </a:pPr>
            <a:r>
              <a:rPr lang="en-US" dirty="0"/>
              <a:t>Third level</a:t>
            </a:r>
          </a:p>
          <a:p>
            <a:pPr lvl="3"/>
            <a:r>
              <a:rPr lang="en-US" dirty="0"/>
              <a:t>Fourth level</a:t>
            </a:r>
          </a:p>
          <a:p>
            <a:pPr lvl="1"/>
            <a:endParaRPr lang="en-US" dirty="0"/>
          </a:p>
          <a:p>
            <a:pPr lvl="1"/>
            <a:endParaRPr lang="en-US" dirty="0"/>
          </a:p>
        </p:txBody>
      </p:sp>
      <p:sp>
        <p:nvSpPr>
          <p:cNvPr id="16" name="Content Placeholder 2"/>
          <p:cNvSpPr>
            <a:spLocks noGrp="1"/>
          </p:cNvSpPr>
          <p:nvPr>
            <p:ph idx="13" hasCustomPrompt="1"/>
          </p:nvPr>
        </p:nvSpPr>
        <p:spPr>
          <a:xfrm>
            <a:off x="607728" y="1617968"/>
            <a:ext cx="3894858" cy="4399111"/>
          </a:xfrm>
        </p:spPr>
        <p:txBody>
          <a:bodyPr lIns="0"/>
          <a:lstStyle>
            <a:lvl1pPr marL="0" indent="0">
              <a:buNone/>
              <a:defRPr sz="1500" b="1">
                <a:solidFill>
                  <a:srgbClr val="4A4E52"/>
                </a:solidFill>
              </a:defRPr>
            </a:lvl1pPr>
            <a:lvl2pPr marL="0" indent="0" algn="l">
              <a:buNone/>
              <a:defRPr sz="180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dirty="0"/>
              <a:t>Insert chart/ graphic here</a:t>
            </a:r>
          </a:p>
          <a:p>
            <a:pPr lvl="1"/>
            <a:endParaRPr lang="en-US" dirty="0"/>
          </a:p>
          <a:p>
            <a:pPr lvl="1"/>
            <a:endParaRPr lang="en-US" dirty="0"/>
          </a:p>
        </p:txBody>
      </p:sp>
      <p:sp>
        <p:nvSpPr>
          <p:cNvPr id="10"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dirty="0"/>
              <a:t>Slide Title</a:t>
            </a:r>
            <a:endParaRPr lang="en-GB"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4" name="Rectangle 13"/>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schemeClr val="bg1"/>
                </a:solidFill>
              </a:rPr>
              <a:pPr algn="ctr"/>
              <a:t>‹#›</a:t>
            </a:fld>
            <a:endParaRPr lang="en-GB" sz="1500" dirty="0">
              <a:solidFill>
                <a:schemeClr val="bg1"/>
              </a:solidFill>
            </a:endParaRPr>
          </a:p>
        </p:txBody>
      </p:sp>
      <p:sp>
        <p:nvSpPr>
          <p:cNvPr id="13"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dirty="0"/>
              <a:t>QUALITY. PRODUCTIVITY.  INNOVATION.</a:t>
            </a:r>
          </a:p>
        </p:txBody>
      </p:sp>
    </p:spTree>
    <p:extLst>
      <p:ext uri="{BB962C8B-B14F-4D97-AF65-F5344CB8AC3E}">
        <p14:creationId xmlns:p14="http://schemas.microsoft.com/office/powerpoint/2010/main" val="1186537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6858000"/>
          </a:xfrm>
        </p:spPr>
        <p:txBody>
          <a:bodyPr/>
          <a:lstStyle>
            <a:lvl1pPr marL="0" indent="0">
              <a:buNone/>
              <a:defRPr sz="2250" b="1" baseline="0">
                <a:solidFill>
                  <a:srgbClr val="AA0B19"/>
                </a:solidFill>
              </a:defRPr>
            </a:lvl1pPr>
            <a:lvl2pPr marL="0" indent="0" algn="l">
              <a:buNone/>
              <a:defRPr sz="225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dirty="0"/>
              <a:t>Insert picture – full slide</a:t>
            </a:r>
          </a:p>
        </p:txBody>
      </p:sp>
      <p:sp>
        <p:nvSpPr>
          <p:cNvPr id="14" name="Content Placeholder 2"/>
          <p:cNvSpPr>
            <a:spLocks noGrp="1"/>
          </p:cNvSpPr>
          <p:nvPr>
            <p:ph idx="10" hasCustomPrompt="1"/>
          </p:nvPr>
        </p:nvSpPr>
        <p:spPr>
          <a:xfrm>
            <a:off x="344447" y="4523016"/>
            <a:ext cx="4363478" cy="1428748"/>
          </a:xfrm>
          <a:solidFill>
            <a:schemeClr val="bg1">
              <a:alpha val="56000"/>
            </a:schemeClr>
          </a:solidFill>
        </p:spPr>
        <p:txBody>
          <a:bodyPr lIns="180000" tIns="180000" rIns="180000" bIns="180000"/>
          <a:lstStyle>
            <a:lvl1pPr marL="0" indent="0">
              <a:buNone/>
              <a:defRPr sz="2250" b="1">
                <a:solidFill>
                  <a:srgbClr val="4A4E52"/>
                </a:solidFill>
              </a:defRPr>
            </a:lvl1pPr>
            <a:lvl2pPr marL="0" indent="0" algn="l">
              <a:buNone/>
              <a:defRPr sz="2250">
                <a:solidFill>
                  <a:srgbClr val="4A4E52"/>
                </a:solidFill>
              </a:defRPr>
            </a:lvl2pPr>
            <a:lvl3pPr marL="0" indent="0">
              <a:buClr>
                <a:srgbClr val="81ADB5"/>
              </a:buClr>
              <a:buFont typeface="Arial" panose="020B0604020202020204" pitchFamily="34" charset="0"/>
              <a:buNone/>
              <a:defRPr sz="2250" b="1" baseline="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marL="205740" lvl="2">
              <a:buSzPct val="175000"/>
            </a:pPr>
            <a:r>
              <a:rPr lang="en-US" dirty="0"/>
              <a:t>Headline here. Remember that the audience should listen to you, not read the screen. </a:t>
            </a:r>
          </a:p>
        </p:txBody>
      </p:sp>
    </p:spTree>
    <p:extLst>
      <p:ext uri="{BB962C8B-B14F-4D97-AF65-F5344CB8AC3E}">
        <p14:creationId xmlns:p14="http://schemas.microsoft.com/office/powerpoint/2010/main" val="1001808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t>
            </a:r>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454078-FBCE-4758-9F4C-1C7F78520755}" type="slidenum">
              <a:rPr lang="en-GB" smtClean="0"/>
              <a:t>‹#›</a:t>
            </a:fld>
            <a:endParaRPr lang="en-GB"/>
          </a:p>
        </p:txBody>
      </p:sp>
    </p:spTree>
    <p:extLst>
      <p:ext uri="{BB962C8B-B14F-4D97-AF65-F5344CB8AC3E}">
        <p14:creationId xmlns:p14="http://schemas.microsoft.com/office/powerpoint/2010/main" val="347925339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9511" y="2212522"/>
            <a:ext cx="4644917" cy="1387249"/>
          </a:xfrm>
        </p:spPr>
        <p:txBody>
          <a:bodyPr/>
          <a:lstStyle/>
          <a:p>
            <a:r>
              <a:rPr lang="en-US" dirty="0"/>
              <a:t>Business writing layout</a:t>
            </a:r>
            <a:br>
              <a:rPr lang="en-US" dirty="0"/>
            </a:br>
            <a:r>
              <a:rPr lang="en-US" sz="2800" dirty="0"/>
              <a:t>…and something more</a:t>
            </a:r>
            <a:endParaRPr lang="en-US" dirty="0"/>
          </a:p>
        </p:txBody>
      </p:sp>
    </p:spTree>
    <p:extLst>
      <p:ext uri="{BB962C8B-B14F-4D97-AF65-F5344CB8AC3E}">
        <p14:creationId xmlns:p14="http://schemas.microsoft.com/office/powerpoint/2010/main" val="2558109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 Content</a:t>
            </a:r>
            <a:endParaRPr lang="en-US" sz="2800" dirty="0"/>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1026" name="Picture 2" descr="400px-Inverted_pyramid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220" y="1324948"/>
            <a:ext cx="5160138" cy="439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607729" y="2084602"/>
            <a:ext cx="3767323" cy="3964504"/>
          </a:xfrm>
          <a:prstGeom prst="rect">
            <a:avLst/>
          </a:prstGeom>
        </p:spPr>
        <p:txBody>
          <a:bodyPr vert="horz" lIns="0" tIns="45720" rIns="91440" bIns="45720" rtlCol="0">
            <a:normAutofit lnSpcReduction="10000"/>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AA0B19"/>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500" kern="1200">
                <a:solidFill>
                  <a:srgbClr val="4A4E52"/>
                </a:solidFill>
                <a:latin typeface="+mn-lt"/>
                <a:ea typeface="+mn-ea"/>
                <a:cs typeface="+mn-cs"/>
              </a:defRPr>
            </a:lvl2pPr>
            <a:lvl3pPr marL="942975" indent="-257175" algn="l" defTabSz="685800" rtl="0" eaLnBrk="1" latinLnBrk="0" hangingPunct="1">
              <a:lnSpc>
                <a:spcPct val="90000"/>
              </a:lnSpc>
              <a:spcBef>
                <a:spcPts val="375"/>
              </a:spcBef>
              <a:buClr>
                <a:srgbClr val="81ADB5"/>
              </a:buClr>
              <a:buFont typeface="Arial" panose="020B0604020202020204" pitchFamily="34" charset="0"/>
              <a:buChar char="•"/>
              <a:defRPr sz="1350" kern="1200">
                <a:solidFill>
                  <a:srgbClr val="4A4E52"/>
                </a:solidFill>
                <a:latin typeface="+mn-lt"/>
                <a:ea typeface="+mn-ea"/>
                <a:cs typeface="+mn-cs"/>
              </a:defRPr>
            </a:lvl3pPr>
            <a:lvl4pPr marL="1200150" indent="-171450" algn="l" defTabSz="685800" rtl="0" eaLnBrk="1" latinLnBrk="0" hangingPunct="1">
              <a:lnSpc>
                <a:spcPct val="90000"/>
              </a:lnSpc>
              <a:spcBef>
                <a:spcPts val="375"/>
              </a:spcBef>
              <a:buFont typeface="Calibri" panose="020F0502020204030204" pitchFamily="34" charset="0"/>
              <a:buChar char="-"/>
              <a:defRPr sz="1200" kern="1200">
                <a:solidFill>
                  <a:srgbClr val="4A4E5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4A4E5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solidFill>
                  <a:srgbClr val="C00000"/>
                </a:solidFill>
              </a:rPr>
              <a:t>The first paragraph </a:t>
            </a:r>
            <a:r>
              <a:rPr lang="en-US" sz="1800" dirty="0">
                <a:solidFill>
                  <a:schemeClr val="tx1"/>
                </a:solidFill>
              </a:rPr>
              <a:t>of the letter will define the context, providing a clear statement of the letter’s topic and purpose. </a:t>
            </a:r>
          </a:p>
          <a:p>
            <a:endParaRPr lang="en-US" sz="1800" dirty="0">
              <a:solidFill>
                <a:schemeClr val="tx1"/>
              </a:solidFill>
            </a:endParaRPr>
          </a:p>
          <a:p>
            <a:r>
              <a:rPr lang="en-US" sz="1800" dirty="0">
                <a:solidFill>
                  <a:srgbClr val="C00000"/>
                </a:solidFill>
              </a:rPr>
              <a:t>Next paragraph </a:t>
            </a:r>
            <a:r>
              <a:rPr lang="en-US" sz="1800" dirty="0">
                <a:solidFill>
                  <a:schemeClr val="tx1"/>
                </a:solidFill>
              </a:rPr>
              <a:t>will provide the information relevant to its purpose.  Each paragraph should cover a single topic or point. </a:t>
            </a:r>
          </a:p>
          <a:p>
            <a:endParaRPr lang="en-US" sz="1800" dirty="0">
              <a:solidFill>
                <a:schemeClr val="tx1"/>
              </a:solidFill>
            </a:endParaRPr>
          </a:p>
          <a:p>
            <a:r>
              <a:rPr lang="en-US" sz="1800" dirty="0">
                <a:solidFill>
                  <a:srgbClr val="C00000"/>
                </a:solidFill>
              </a:rPr>
              <a:t>The final paragraph </a:t>
            </a:r>
            <a:r>
              <a:rPr lang="en-US" sz="1800" dirty="0">
                <a:solidFill>
                  <a:schemeClr val="tx1"/>
                </a:solidFill>
              </a:rPr>
              <a:t>of the letter provide a clear, straightforward statement of the action that will be taken be the writer, requested of the reader, or expected by a third party. </a:t>
            </a:r>
          </a:p>
          <a:p>
            <a:endParaRPr lang="en-US" sz="1800" dirty="0">
              <a:solidFill>
                <a:schemeClr val="tx1"/>
              </a:solidFill>
            </a:endParaRPr>
          </a:p>
        </p:txBody>
      </p:sp>
    </p:spTree>
    <p:extLst>
      <p:ext uri="{BB962C8B-B14F-4D97-AF65-F5344CB8AC3E}">
        <p14:creationId xmlns:p14="http://schemas.microsoft.com/office/powerpoint/2010/main" val="2831382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9106"/>
            <a:ext cx="9144000" cy="5410679"/>
          </a:xfrm>
          <a:prstGeom prst="rect">
            <a:avLst/>
          </a:prstGeom>
        </p:spPr>
      </p:pic>
      <p:sp>
        <p:nvSpPr>
          <p:cNvPr id="8" name="Content Placeholder 2"/>
          <p:cNvSpPr txBox="1">
            <a:spLocks/>
          </p:cNvSpPr>
          <p:nvPr/>
        </p:nvSpPr>
        <p:spPr>
          <a:xfrm>
            <a:off x="607729" y="2084602"/>
            <a:ext cx="7495262" cy="3837896"/>
          </a:xfrm>
          <a:prstGeom prst="rect">
            <a:avLst/>
          </a:prstGeom>
        </p:spPr>
        <p:txBody>
          <a:bodyPr vert="horz" lIns="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AA0B19"/>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500" kern="1200">
                <a:solidFill>
                  <a:srgbClr val="4A4E52"/>
                </a:solidFill>
                <a:latin typeface="+mn-lt"/>
                <a:ea typeface="+mn-ea"/>
                <a:cs typeface="+mn-cs"/>
              </a:defRPr>
            </a:lvl2pPr>
            <a:lvl3pPr marL="942975" indent="-257175" algn="l" defTabSz="685800" rtl="0" eaLnBrk="1" latinLnBrk="0" hangingPunct="1">
              <a:lnSpc>
                <a:spcPct val="90000"/>
              </a:lnSpc>
              <a:spcBef>
                <a:spcPts val="375"/>
              </a:spcBef>
              <a:buClr>
                <a:srgbClr val="81ADB5"/>
              </a:buClr>
              <a:buFont typeface="Arial" panose="020B0604020202020204" pitchFamily="34" charset="0"/>
              <a:buChar char="•"/>
              <a:defRPr sz="1350" kern="1200">
                <a:solidFill>
                  <a:srgbClr val="4A4E52"/>
                </a:solidFill>
                <a:latin typeface="+mn-lt"/>
                <a:ea typeface="+mn-ea"/>
                <a:cs typeface="+mn-cs"/>
              </a:defRPr>
            </a:lvl3pPr>
            <a:lvl4pPr marL="1200150" indent="-171450" algn="l" defTabSz="685800" rtl="0" eaLnBrk="1" latinLnBrk="0" hangingPunct="1">
              <a:lnSpc>
                <a:spcPct val="90000"/>
              </a:lnSpc>
              <a:spcBef>
                <a:spcPts val="375"/>
              </a:spcBef>
              <a:buFont typeface="Calibri" panose="020F0502020204030204" pitchFamily="34" charset="0"/>
              <a:buChar char="-"/>
              <a:defRPr sz="1200" kern="1200">
                <a:solidFill>
                  <a:srgbClr val="4A4E5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4A4E5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bg1"/>
                </a:solidFill>
              </a:rPr>
              <a:t>	Formal closing: "Sincerely," "Kind regards," or 	"Thank you."  </a:t>
            </a:r>
          </a:p>
          <a:p>
            <a:pPr marL="342900" indent="-342900">
              <a:buFont typeface="Arial" panose="020B0604020202020204" pitchFamily="34" charset="0"/>
              <a:buChar char="•"/>
            </a:pPr>
            <a:r>
              <a:rPr lang="en-US" sz="2400" dirty="0">
                <a:solidFill>
                  <a:schemeClr val="bg1"/>
                </a:solidFill>
              </a:rPr>
              <a:t>	Informal:</a:t>
            </a:r>
            <a:r>
              <a:rPr lang="en-US" sz="2400" i="1" dirty="0">
                <a:solidFill>
                  <a:schemeClr val="bg1"/>
                </a:solidFill>
              </a:rPr>
              <a:t> "Best," or "Thanks,“</a:t>
            </a:r>
          </a:p>
          <a:p>
            <a:endParaRPr lang="en-US" sz="2400" i="1" dirty="0">
              <a:solidFill>
                <a:schemeClr val="bg1"/>
              </a:solidFill>
            </a:endParaRPr>
          </a:p>
          <a:p>
            <a:pPr marL="342900" indent="-342900">
              <a:buFont typeface="Arial" panose="020B0604020202020204" pitchFamily="34" charset="0"/>
              <a:buChar char="•"/>
            </a:pPr>
            <a:r>
              <a:rPr lang="en-US" sz="2400" dirty="0">
                <a:solidFill>
                  <a:schemeClr val="bg1"/>
                </a:solidFill>
              </a:rPr>
              <a:t>Insert a company signature under your name and title. </a:t>
            </a:r>
          </a:p>
          <a:p>
            <a:pPr marL="342900" indent="-342900">
              <a:buFont typeface="Arial" panose="020B0604020202020204" pitchFamily="34" charset="0"/>
              <a:buChar char="•"/>
            </a:pPr>
            <a:r>
              <a:rPr lang="en-US" sz="2400" dirty="0">
                <a:solidFill>
                  <a:schemeClr val="bg1"/>
                </a:solidFill>
              </a:rPr>
              <a:t>NEVER put Bible verses, quotes, sayings, pictures, etc.</a:t>
            </a:r>
          </a:p>
          <a:p>
            <a:endParaRPr lang="en-US" sz="2400" dirty="0">
              <a:solidFill>
                <a:schemeClr val="bg1"/>
              </a:solidFill>
            </a:endParaRPr>
          </a:p>
          <a:p>
            <a:endParaRPr lang="en-US" sz="1800" dirty="0">
              <a:solidFill>
                <a:schemeClr val="bg1"/>
              </a:solidFill>
            </a:endParaRPr>
          </a:p>
        </p:txBody>
      </p:sp>
      <p:pic>
        <p:nvPicPr>
          <p:cNvPr id="3" name="Picture 2"/>
          <p:cNvPicPr>
            <a:picLocks noChangeAspect="1"/>
          </p:cNvPicPr>
          <p:nvPr/>
        </p:nvPicPr>
        <p:blipFill>
          <a:blip r:embed="rId4"/>
          <a:stretch>
            <a:fillRect/>
          </a:stretch>
        </p:blipFill>
        <p:spPr>
          <a:xfrm>
            <a:off x="3705736" y="4610001"/>
            <a:ext cx="4693198" cy="1522542"/>
          </a:xfrm>
          <a:prstGeom prst="rect">
            <a:avLst/>
          </a:prstGeom>
        </p:spPr>
      </p:pic>
    </p:spTree>
    <p:extLst>
      <p:ext uri="{BB962C8B-B14F-4D97-AF65-F5344CB8AC3E}">
        <p14:creationId xmlns:p14="http://schemas.microsoft.com/office/powerpoint/2010/main" val="145838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750"/>
                                        <p:tgtEl>
                                          <p:spTgt spid="8">
                                            <p:txEl>
                                              <p:pRg st="3" end="3"/>
                                            </p:txEl>
                                          </p:spTgt>
                                        </p:tgtEl>
                                      </p:cBhvr>
                                    </p:animEffect>
                                    <p:anim calcmode="lin" valueType="num">
                                      <p:cBhvr>
                                        <p:cTn id="8" dur="75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9" dur="75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Effect transition="in" filter="fade">
                                      <p:cBhvr>
                                        <p:cTn id="13" dur="750"/>
                                        <p:tgtEl>
                                          <p:spTgt spid="8">
                                            <p:txEl>
                                              <p:pRg st="4" end="4"/>
                                            </p:txEl>
                                          </p:spTgt>
                                        </p:tgtEl>
                                      </p:cBhvr>
                                    </p:animEffect>
                                    <p:anim calcmode="lin" valueType="num">
                                      <p:cBhvr>
                                        <p:cTn id="14" dur="75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15" dur="750" fill="hold"/>
                                        <p:tgtEl>
                                          <p:spTgt spid="8">
                                            <p:txEl>
                                              <p:pRg st="4" end="4"/>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422" y="1617968"/>
            <a:ext cx="4373026" cy="2945099"/>
          </a:xfrm>
          <a:prstGeom prst="rect">
            <a:avLst/>
          </a:prstGeom>
        </p:spPr>
      </p:pic>
      <p:sp>
        <p:nvSpPr>
          <p:cNvPr id="6" name="Content Placeholder 2"/>
          <p:cNvSpPr txBox="1">
            <a:spLocks/>
          </p:cNvSpPr>
          <p:nvPr/>
        </p:nvSpPr>
        <p:spPr>
          <a:xfrm>
            <a:off x="438916" y="1324947"/>
            <a:ext cx="3711053" cy="4864837"/>
          </a:xfrm>
          <a:prstGeom prst="rect">
            <a:avLst/>
          </a:prstGeom>
        </p:spPr>
        <p:txBody>
          <a:bodyPr vert="horz" lIns="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AA0B19"/>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500" kern="1200">
                <a:solidFill>
                  <a:srgbClr val="4A4E52"/>
                </a:solidFill>
                <a:latin typeface="+mn-lt"/>
                <a:ea typeface="+mn-ea"/>
                <a:cs typeface="+mn-cs"/>
              </a:defRPr>
            </a:lvl2pPr>
            <a:lvl3pPr marL="942975" indent="-257175" algn="l" defTabSz="685800" rtl="0" eaLnBrk="1" latinLnBrk="0" hangingPunct="1">
              <a:lnSpc>
                <a:spcPct val="90000"/>
              </a:lnSpc>
              <a:spcBef>
                <a:spcPts val="375"/>
              </a:spcBef>
              <a:buClr>
                <a:srgbClr val="81ADB5"/>
              </a:buClr>
              <a:buFont typeface="Arial" panose="020B0604020202020204" pitchFamily="34" charset="0"/>
              <a:buChar char="•"/>
              <a:defRPr sz="1350" kern="1200">
                <a:solidFill>
                  <a:srgbClr val="4A4E52"/>
                </a:solidFill>
                <a:latin typeface="+mn-lt"/>
                <a:ea typeface="+mn-ea"/>
                <a:cs typeface="+mn-cs"/>
              </a:defRPr>
            </a:lvl3pPr>
            <a:lvl4pPr marL="1200150" indent="-171450" algn="l" defTabSz="685800" rtl="0" eaLnBrk="1" latinLnBrk="0" hangingPunct="1">
              <a:lnSpc>
                <a:spcPct val="90000"/>
              </a:lnSpc>
              <a:spcBef>
                <a:spcPts val="375"/>
              </a:spcBef>
              <a:buFont typeface="Calibri" panose="020F0502020204030204" pitchFamily="34" charset="0"/>
              <a:buChar char="-"/>
              <a:defRPr sz="1200" kern="1200">
                <a:solidFill>
                  <a:srgbClr val="4A4E5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4A4E5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solidFill>
                  <a:schemeClr val="tx1"/>
                </a:solidFill>
              </a:rPr>
              <a:t>The generally accepted font is </a:t>
            </a:r>
            <a:r>
              <a:rPr lang="en-US" sz="2000" dirty="0">
                <a:solidFill>
                  <a:srgbClr val="C00000"/>
                </a:solidFill>
              </a:rPr>
              <a:t>Times New Roman, size 12,</a:t>
            </a:r>
            <a:r>
              <a:rPr lang="en-US" sz="2000" dirty="0">
                <a:solidFill>
                  <a:schemeClr val="tx1"/>
                </a:solidFill>
              </a:rPr>
              <a:t> although other fonts such as Arial may be used. </a:t>
            </a:r>
          </a:p>
          <a:p>
            <a:endParaRPr lang="en-US" sz="2400" dirty="0">
              <a:solidFill>
                <a:schemeClr val="tx1"/>
              </a:solidFill>
            </a:endParaRPr>
          </a:p>
          <a:p>
            <a:pPr>
              <a:spcAft>
                <a:spcPts val="0"/>
              </a:spcAft>
            </a:pPr>
            <a:r>
              <a:rPr lang="en-US" sz="2000" dirty="0">
                <a:solidFill>
                  <a:schemeClr val="tx1"/>
                </a:solidFill>
              </a:rPr>
              <a:t>It may be appropriate to use a serif variation but avoid colored signatures/body font, or “cutesy” fonts, such as:</a:t>
            </a:r>
          </a:p>
          <a:p>
            <a:pPr>
              <a:spcAft>
                <a:spcPts val="0"/>
              </a:spcAft>
            </a:pPr>
            <a:endParaRPr lang="en-US" sz="2600" dirty="0">
              <a:solidFill>
                <a:schemeClr val="tx1"/>
              </a:solidFill>
            </a:endParaRPr>
          </a:p>
          <a:p>
            <a:pPr marL="800100" marR="0" lvl="1" indent="-342900">
              <a:spcBef>
                <a:spcPts val="0"/>
              </a:spcBef>
              <a:spcAft>
                <a:spcPts val="0"/>
              </a:spcAft>
              <a:buFont typeface="Arial" panose="020B0604020202020204" pitchFamily="34" charset="0"/>
              <a:buChar char="•"/>
              <a:tabLst>
                <a:tab pos="914400" algn="l"/>
              </a:tabLst>
            </a:pPr>
            <a:r>
              <a:rPr lang="en-US" sz="2600" dirty="0">
                <a:solidFill>
                  <a:schemeClr val="tx1"/>
                </a:solidFill>
                <a:latin typeface="Comic Sans MS" panose="030F0702030302020204" pitchFamily="66" charset="0"/>
              </a:rPr>
              <a:t>Comic Sans</a:t>
            </a:r>
            <a:endParaRPr lang="en-US" sz="2600" dirty="0">
              <a:solidFill>
                <a:schemeClr val="tx1"/>
              </a:solidFill>
            </a:endParaRPr>
          </a:p>
          <a:p>
            <a:pPr marL="800100" marR="0" lvl="1" indent="-342900">
              <a:spcBef>
                <a:spcPts val="0"/>
              </a:spcBef>
              <a:spcAft>
                <a:spcPts val="0"/>
              </a:spcAft>
              <a:buFont typeface="Arial" panose="020B0604020202020204" pitchFamily="34" charset="0"/>
              <a:buChar char="•"/>
              <a:tabLst>
                <a:tab pos="914400" algn="l"/>
              </a:tabLst>
            </a:pPr>
            <a:r>
              <a:rPr lang="en-US" sz="2600" dirty="0">
                <a:solidFill>
                  <a:schemeClr val="tx1"/>
                </a:solidFill>
                <a:latin typeface="Chiller" panose="04020404031007020602" pitchFamily="82" charset="0"/>
              </a:rPr>
              <a:t>Chiller </a:t>
            </a:r>
            <a:endParaRPr lang="en-US" sz="2600" dirty="0">
              <a:solidFill>
                <a:schemeClr val="tx1"/>
              </a:solidFill>
            </a:endParaRPr>
          </a:p>
          <a:p>
            <a:pPr marL="800100" marR="0" lvl="1" indent="-342900">
              <a:spcBef>
                <a:spcPts val="0"/>
              </a:spcBef>
              <a:spcAft>
                <a:spcPts val="0"/>
              </a:spcAft>
              <a:buFont typeface="Arial" panose="020B0604020202020204" pitchFamily="34" charset="0"/>
              <a:buChar char="•"/>
              <a:tabLst>
                <a:tab pos="914400" algn="l"/>
              </a:tabLst>
            </a:pPr>
            <a:r>
              <a:rPr lang="en-US" sz="2600" dirty="0">
                <a:solidFill>
                  <a:schemeClr val="tx1"/>
                </a:solidFill>
                <a:latin typeface="Brush Script Std"/>
              </a:rPr>
              <a:t>Brush Script </a:t>
            </a:r>
            <a:endParaRPr lang="en-US" sz="2600" dirty="0">
              <a:solidFill>
                <a:schemeClr val="tx1"/>
              </a:solidFill>
            </a:endParaRPr>
          </a:p>
          <a:p>
            <a:pPr marL="800100" marR="0" lvl="1" indent="-342900">
              <a:spcBef>
                <a:spcPts val="0"/>
              </a:spcBef>
              <a:spcAft>
                <a:spcPts val="0"/>
              </a:spcAft>
              <a:buFont typeface="Arial" panose="020B0604020202020204" pitchFamily="34" charset="0"/>
              <a:buChar char="•"/>
              <a:tabLst>
                <a:tab pos="914400" algn="l"/>
              </a:tabLst>
            </a:pPr>
            <a:r>
              <a:rPr lang="en-US" sz="2600" dirty="0">
                <a:solidFill>
                  <a:schemeClr val="tx1"/>
                </a:solidFill>
                <a:latin typeface="Blackadder ITC" panose="04020505051007020D02" pitchFamily="82" charset="0"/>
              </a:rPr>
              <a:t>Blackadder ITC</a:t>
            </a:r>
            <a:endParaRPr lang="en-US" sz="2600" dirty="0">
              <a:solidFill>
                <a:schemeClr val="tx1"/>
              </a:solidFill>
            </a:endParaRPr>
          </a:p>
          <a:p>
            <a:endParaRPr lang="en-US" sz="2400" dirty="0">
              <a:solidFill>
                <a:schemeClr val="tx1"/>
              </a:solidFill>
            </a:endParaRPr>
          </a:p>
          <a:p>
            <a:endParaRPr lang="en-US" sz="2400" dirty="0">
              <a:solidFill>
                <a:schemeClr val="tx1"/>
              </a:solidFill>
            </a:endParaRPr>
          </a:p>
        </p:txBody>
      </p:sp>
    </p:spTree>
    <p:extLst>
      <p:ext uri="{BB962C8B-B14F-4D97-AF65-F5344CB8AC3E}">
        <p14:creationId xmlns:p14="http://schemas.microsoft.com/office/powerpoint/2010/main" val="835981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Punctuation</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578" y="618568"/>
            <a:ext cx="5781262" cy="5781262"/>
          </a:xfrm>
          <a:prstGeom prst="rect">
            <a:avLst/>
          </a:prstGeom>
        </p:spPr>
      </p:pic>
      <p:sp>
        <p:nvSpPr>
          <p:cNvPr id="5" name="Speech Bubble: Oval 4"/>
          <p:cNvSpPr/>
          <p:nvPr/>
        </p:nvSpPr>
        <p:spPr>
          <a:xfrm>
            <a:off x="1907822" y="1200533"/>
            <a:ext cx="3337387" cy="2207066"/>
          </a:xfrm>
          <a:prstGeom prst="wedgeEllipseCallout">
            <a:avLst/>
          </a:prstGeom>
          <a:solidFill>
            <a:schemeClr val="bg1"/>
          </a:solidFill>
          <a:ln>
            <a:solidFill>
              <a:schemeClr val="tx1">
                <a:lumMod val="50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What do you mean, </a:t>
            </a:r>
          </a:p>
          <a:p>
            <a:pPr algn="ctr"/>
            <a:r>
              <a:rPr lang="en-US" sz="2400" b="1" dirty="0">
                <a:solidFill>
                  <a:srgbClr val="C00000"/>
                </a:solidFill>
              </a:rPr>
              <a:t>“End of story”?</a:t>
            </a:r>
          </a:p>
        </p:txBody>
      </p:sp>
      <p:sp>
        <p:nvSpPr>
          <p:cNvPr id="7" name="Oval 6"/>
          <p:cNvSpPr/>
          <p:nvPr/>
        </p:nvSpPr>
        <p:spPr>
          <a:xfrm>
            <a:off x="1907822" y="3817390"/>
            <a:ext cx="395111" cy="3651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2448808" y="3817390"/>
            <a:ext cx="395111" cy="3651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2989794" y="3817390"/>
            <a:ext cx="395111" cy="3651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Speech Bubble: Oval 9"/>
          <p:cNvSpPr/>
          <p:nvPr/>
        </p:nvSpPr>
        <p:spPr>
          <a:xfrm flipH="1">
            <a:off x="5071448" y="2399169"/>
            <a:ext cx="3337387" cy="2207066"/>
          </a:xfrm>
          <a:prstGeom prst="wedgeEllipseCallout">
            <a:avLst/>
          </a:prstGeom>
          <a:solidFill>
            <a:schemeClr val="bg1"/>
          </a:solidFill>
          <a:ln>
            <a:solidFill>
              <a:schemeClr val="tx1">
                <a:lumMod val="50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You never know when to stop, do you?</a:t>
            </a:r>
          </a:p>
        </p:txBody>
      </p:sp>
      <p:sp>
        <p:nvSpPr>
          <p:cNvPr id="12" name="Oval 11"/>
          <p:cNvSpPr/>
          <p:nvPr/>
        </p:nvSpPr>
        <p:spPr>
          <a:xfrm>
            <a:off x="7422483" y="5045656"/>
            <a:ext cx="395111" cy="3651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03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anim calcmode="lin" valueType="num">
                                      <p:cBhvr>
                                        <p:cTn id="13" dur="750" fill="hold"/>
                                        <p:tgtEl>
                                          <p:spTgt spid="7"/>
                                        </p:tgtEl>
                                        <p:attrNameLst>
                                          <p:attrName>ppt_x</p:attrName>
                                        </p:attrNameLst>
                                      </p:cBhvr>
                                      <p:tavLst>
                                        <p:tav tm="0">
                                          <p:val>
                                            <p:strVal val="#ppt_x"/>
                                          </p:val>
                                        </p:tav>
                                        <p:tav tm="100000">
                                          <p:val>
                                            <p:strVal val="#ppt_x"/>
                                          </p:val>
                                        </p:tav>
                                      </p:tavLst>
                                    </p:anim>
                                    <p:anim calcmode="lin" valueType="num">
                                      <p:cBhvr>
                                        <p:cTn id="14" dur="75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anim calcmode="lin" valueType="num">
                                      <p:cBhvr>
                                        <p:cTn id="18" dur="750" fill="hold"/>
                                        <p:tgtEl>
                                          <p:spTgt spid="8"/>
                                        </p:tgtEl>
                                        <p:attrNameLst>
                                          <p:attrName>ppt_x</p:attrName>
                                        </p:attrNameLst>
                                      </p:cBhvr>
                                      <p:tavLst>
                                        <p:tav tm="0">
                                          <p:val>
                                            <p:strVal val="#ppt_x"/>
                                          </p:val>
                                        </p:tav>
                                        <p:tav tm="100000">
                                          <p:val>
                                            <p:strVal val="#ppt_x"/>
                                          </p:val>
                                        </p:tav>
                                      </p:tavLst>
                                    </p:anim>
                                    <p:anim calcmode="lin" valueType="num">
                                      <p:cBhvr>
                                        <p:cTn id="19" dur="7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anim calcmode="lin" valueType="num">
                                      <p:cBhvr>
                                        <p:cTn id="28" dur="750" fill="hold"/>
                                        <p:tgtEl>
                                          <p:spTgt spid="10"/>
                                        </p:tgtEl>
                                        <p:attrNameLst>
                                          <p:attrName>ppt_x</p:attrName>
                                        </p:attrNameLst>
                                      </p:cBhvr>
                                      <p:tavLst>
                                        <p:tav tm="0">
                                          <p:val>
                                            <p:strVal val="#ppt_x"/>
                                          </p:val>
                                        </p:tav>
                                        <p:tav tm="100000">
                                          <p:val>
                                            <p:strVal val="#ppt_x"/>
                                          </p:val>
                                        </p:tav>
                                      </p:tavLst>
                                    </p:anim>
                                    <p:anim calcmode="lin" valueType="num">
                                      <p:cBhvr>
                                        <p:cTn id="29" dur="75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anim calcmode="lin" valueType="num">
                                      <p:cBhvr>
                                        <p:cTn id="33" dur="750" fill="hold"/>
                                        <p:tgtEl>
                                          <p:spTgt spid="12"/>
                                        </p:tgtEl>
                                        <p:attrNameLst>
                                          <p:attrName>ppt_x</p:attrName>
                                        </p:attrNameLst>
                                      </p:cBhvr>
                                      <p:tavLst>
                                        <p:tav tm="0">
                                          <p:val>
                                            <p:strVal val="#ppt_x"/>
                                          </p:val>
                                        </p:tav>
                                        <p:tav tm="100000">
                                          <p:val>
                                            <p:strVal val="#ppt_x"/>
                                          </p:val>
                                        </p:tav>
                                      </p:tavLst>
                                    </p:anim>
                                    <p:anim calcmode="lin" valueType="num">
                                      <p:cBhvr>
                                        <p:cTn id="34"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5"/>
                                        </p:tgtEl>
                                        <p:attrNameLst>
                                          <p:attrName>ppt_x</p:attrName>
                                        </p:attrNameLst>
                                      </p:cBhvr>
                                      <p:tavLst>
                                        <p:tav tm="0">
                                          <p:val>
                                            <p:strVal val="ppt_x"/>
                                          </p:val>
                                        </p:tav>
                                        <p:tav tm="100000">
                                          <p:val>
                                            <p:strVal val="ppt_x"/>
                                          </p:val>
                                        </p:tav>
                                      </p:tavLst>
                                    </p:anim>
                                    <p:anim calcmode="lin" valueType="num">
                                      <p:cBhvr additive="base">
                                        <p:cTn id="39" dur="500"/>
                                        <p:tgtEl>
                                          <p:spTgt spid="5"/>
                                        </p:tgtEl>
                                        <p:attrNameLst>
                                          <p:attrName>ppt_y</p:attrName>
                                        </p:attrNameLst>
                                      </p:cBhvr>
                                      <p:tavLst>
                                        <p:tav tm="0">
                                          <p:val>
                                            <p:strVal val="ppt_y"/>
                                          </p:val>
                                        </p:tav>
                                        <p:tav tm="100000">
                                          <p:val>
                                            <p:strVal val="1+ppt_h/2"/>
                                          </p:val>
                                        </p:tav>
                                      </p:tavLst>
                                    </p:anim>
                                    <p:set>
                                      <p:cBhvr>
                                        <p:cTn id="40" dur="1" fill="hold">
                                          <p:stCondLst>
                                            <p:cond delay="499"/>
                                          </p:stCondLst>
                                        </p:cTn>
                                        <p:tgtEl>
                                          <p:spTgt spid="5"/>
                                        </p:tgtEl>
                                        <p:attrNameLst>
                                          <p:attrName>style.visibility</p:attrName>
                                        </p:attrNameLst>
                                      </p:cBhvr>
                                      <p:to>
                                        <p:strVal val="hidden"/>
                                      </p:to>
                                    </p:set>
                                  </p:childTnLst>
                                </p:cTn>
                              </p:par>
                              <p:par>
                                <p:cTn id="41" presetID="2" presetClass="exit" presetSubtype="4" fill="hold" grpId="1" nodeType="withEffect">
                                  <p:stCondLst>
                                    <p:cond delay="0"/>
                                  </p:stCondLst>
                                  <p:childTnLst>
                                    <p:anim calcmode="lin" valueType="num">
                                      <p:cBhvr additive="base">
                                        <p:cTn id="42" dur="500"/>
                                        <p:tgtEl>
                                          <p:spTgt spid="7"/>
                                        </p:tgtEl>
                                        <p:attrNameLst>
                                          <p:attrName>ppt_x</p:attrName>
                                        </p:attrNameLst>
                                      </p:cBhvr>
                                      <p:tavLst>
                                        <p:tav tm="0">
                                          <p:val>
                                            <p:strVal val="ppt_x"/>
                                          </p:val>
                                        </p:tav>
                                        <p:tav tm="100000">
                                          <p:val>
                                            <p:strVal val="ppt_x"/>
                                          </p:val>
                                        </p:tav>
                                      </p:tavLst>
                                    </p:anim>
                                    <p:anim calcmode="lin" valueType="num">
                                      <p:cBhvr additive="base">
                                        <p:cTn id="43" dur="500"/>
                                        <p:tgtEl>
                                          <p:spTgt spid="7"/>
                                        </p:tgtEl>
                                        <p:attrNameLst>
                                          <p:attrName>ppt_y</p:attrName>
                                        </p:attrNameLst>
                                      </p:cBhvr>
                                      <p:tavLst>
                                        <p:tav tm="0">
                                          <p:val>
                                            <p:strVal val="ppt_y"/>
                                          </p:val>
                                        </p:tav>
                                        <p:tav tm="100000">
                                          <p:val>
                                            <p:strVal val="1+ppt_h/2"/>
                                          </p:val>
                                        </p:tav>
                                      </p:tavLst>
                                    </p:anim>
                                    <p:set>
                                      <p:cBhvr>
                                        <p:cTn id="44" dur="1" fill="hold">
                                          <p:stCondLst>
                                            <p:cond delay="499"/>
                                          </p:stCondLst>
                                        </p:cTn>
                                        <p:tgtEl>
                                          <p:spTgt spid="7"/>
                                        </p:tgtEl>
                                        <p:attrNameLst>
                                          <p:attrName>style.visibility</p:attrName>
                                        </p:attrNameLst>
                                      </p:cBhvr>
                                      <p:to>
                                        <p:strVal val="hidden"/>
                                      </p:to>
                                    </p:set>
                                  </p:childTnLst>
                                </p:cTn>
                              </p:par>
                              <p:par>
                                <p:cTn id="45" presetID="2" presetClass="exit" presetSubtype="4" fill="hold" grpId="1" nodeType="withEffect">
                                  <p:stCondLst>
                                    <p:cond delay="0"/>
                                  </p:stCondLst>
                                  <p:childTnLst>
                                    <p:anim calcmode="lin" valueType="num">
                                      <p:cBhvr additive="base">
                                        <p:cTn id="46" dur="500"/>
                                        <p:tgtEl>
                                          <p:spTgt spid="8"/>
                                        </p:tgtEl>
                                        <p:attrNameLst>
                                          <p:attrName>ppt_x</p:attrName>
                                        </p:attrNameLst>
                                      </p:cBhvr>
                                      <p:tavLst>
                                        <p:tav tm="0">
                                          <p:val>
                                            <p:strVal val="ppt_x"/>
                                          </p:val>
                                        </p:tav>
                                        <p:tav tm="100000">
                                          <p:val>
                                            <p:strVal val="ppt_x"/>
                                          </p:val>
                                        </p:tav>
                                      </p:tavLst>
                                    </p:anim>
                                    <p:anim calcmode="lin" valueType="num">
                                      <p:cBhvr additive="base">
                                        <p:cTn id="47" dur="500"/>
                                        <p:tgtEl>
                                          <p:spTgt spid="8"/>
                                        </p:tgtEl>
                                        <p:attrNameLst>
                                          <p:attrName>ppt_y</p:attrName>
                                        </p:attrNameLst>
                                      </p:cBhvr>
                                      <p:tavLst>
                                        <p:tav tm="0">
                                          <p:val>
                                            <p:strVal val="ppt_y"/>
                                          </p:val>
                                        </p:tav>
                                        <p:tav tm="100000">
                                          <p:val>
                                            <p:strVal val="1+ppt_h/2"/>
                                          </p:val>
                                        </p:tav>
                                      </p:tavLst>
                                    </p:anim>
                                    <p:set>
                                      <p:cBhvr>
                                        <p:cTn id="48" dur="1" fill="hold">
                                          <p:stCondLst>
                                            <p:cond delay="499"/>
                                          </p:stCondLst>
                                        </p:cTn>
                                        <p:tgtEl>
                                          <p:spTgt spid="8"/>
                                        </p:tgtEl>
                                        <p:attrNameLst>
                                          <p:attrName>style.visibility</p:attrName>
                                        </p:attrNameLst>
                                      </p:cBhvr>
                                      <p:to>
                                        <p:strVal val="hidden"/>
                                      </p:to>
                                    </p:set>
                                  </p:childTnLst>
                                </p:cTn>
                              </p:par>
                              <p:par>
                                <p:cTn id="49" presetID="2" presetClass="exit" presetSubtype="4" fill="hold" grpId="1" nodeType="withEffect">
                                  <p:stCondLst>
                                    <p:cond delay="0"/>
                                  </p:stCondLst>
                                  <p:childTnLst>
                                    <p:anim calcmode="lin" valueType="num">
                                      <p:cBhvr additive="base">
                                        <p:cTn id="50" dur="500"/>
                                        <p:tgtEl>
                                          <p:spTgt spid="9"/>
                                        </p:tgtEl>
                                        <p:attrNameLst>
                                          <p:attrName>ppt_x</p:attrName>
                                        </p:attrNameLst>
                                      </p:cBhvr>
                                      <p:tavLst>
                                        <p:tav tm="0">
                                          <p:val>
                                            <p:strVal val="ppt_x"/>
                                          </p:val>
                                        </p:tav>
                                        <p:tav tm="100000">
                                          <p:val>
                                            <p:strVal val="ppt_x"/>
                                          </p:val>
                                        </p:tav>
                                      </p:tavLst>
                                    </p:anim>
                                    <p:anim calcmode="lin" valueType="num">
                                      <p:cBhvr additive="base">
                                        <p:cTn id="51" dur="500"/>
                                        <p:tgtEl>
                                          <p:spTgt spid="9"/>
                                        </p:tgtEl>
                                        <p:attrNameLst>
                                          <p:attrName>ppt_y</p:attrName>
                                        </p:attrNameLst>
                                      </p:cBhvr>
                                      <p:tavLst>
                                        <p:tav tm="0">
                                          <p:val>
                                            <p:strVal val="ppt_y"/>
                                          </p:val>
                                        </p:tav>
                                        <p:tav tm="100000">
                                          <p:val>
                                            <p:strVal val="1+ppt_h/2"/>
                                          </p:val>
                                        </p:tav>
                                      </p:tavLst>
                                    </p:anim>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grpId="1" nodeType="withEffect">
                                  <p:stCondLst>
                                    <p:cond delay="0"/>
                                  </p:stCondLst>
                                  <p:childTnLst>
                                    <p:anim calcmode="lin" valueType="num">
                                      <p:cBhvr additive="base">
                                        <p:cTn id="54" dur="500"/>
                                        <p:tgtEl>
                                          <p:spTgt spid="10"/>
                                        </p:tgtEl>
                                        <p:attrNameLst>
                                          <p:attrName>ppt_x</p:attrName>
                                        </p:attrNameLst>
                                      </p:cBhvr>
                                      <p:tavLst>
                                        <p:tav tm="0">
                                          <p:val>
                                            <p:strVal val="ppt_x"/>
                                          </p:val>
                                        </p:tav>
                                        <p:tav tm="100000">
                                          <p:val>
                                            <p:strVal val="ppt_x"/>
                                          </p:val>
                                        </p:tav>
                                      </p:tavLst>
                                    </p:anim>
                                    <p:anim calcmode="lin" valueType="num">
                                      <p:cBhvr additive="base">
                                        <p:cTn id="55" dur="500"/>
                                        <p:tgtEl>
                                          <p:spTgt spid="10"/>
                                        </p:tgtEl>
                                        <p:attrNameLst>
                                          <p:attrName>ppt_y</p:attrName>
                                        </p:attrNameLst>
                                      </p:cBhvr>
                                      <p:tavLst>
                                        <p:tav tm="0">
                                          <p:val>
                                            <p:strVal val="ppt_y"/>
                                          </p:val>
                                        </p:tav>
                                        <p:tav tm="100000">
                                          <p:val>
                                            <p:strVal val="1+ppt_h/2"/>
                                          </p:val>
                                        </p:tav>
                                      </p:tavLst>
                                    </p:anim>
                                    <p:set>
                                      <p:cBhvr>
                                        <p:cTn id="56" dur="1" fill="hold">
                                          <p:stCondLst>
                                            <p:cond delay="499"/>
                                          </p:stCondLst>
                                        </p:cTn>
                                        <p:tgtEl>
                                          <p:spTgt spid="10"/>
                                        </p:tgtEl>
                                        <p:attrNameLst>
                                          <p:attrName>style.visibility</p:attrName>
                                        </p:attrNameLst>
                                      </p:cBhvr>
                                      <p:to>
                                        <p:strVal val="hidden"/>
                                      </p:to>
                                    </p:set>
                                  </p:childTnLst>
                                </p:cTn>
                              </p:par>
                              <p:par>
                                <p:cTn id="57" presetID="2" presetClass="exit" presetSubtype="4" fill="hold" grpId="1" nodeType="withEffect">
                                  <p:stCondLst>
                                    <p:cond delay="0"/>
                                  </p:stCondLst>
                                  <p:childTnLst>
                                    <p:anim calcmode="lin" valueType="num">
                                      <p:cBhvr additive="base">
                                        <p:cTn id="58" dur="500"/>
                                        <p:tgtEl>
                                          <p:spTgt spid="12"/>
                                        </p:tgtEl>
                                        <p:attrNameLst>
                                          <p:attrName>ppt_x</p:attrName>
                                        </p:attrNameLst>
                                      </p:cBhvr>
                                      <p:tavLst>
                                        <p:tav tm="0">
                                          <p:val>
                                            <p:strVal val="ppt_x"/>
                                          </p:val>
                                        </p:tav>
                                        <p:tav tm="100000">
                                          <p:val>
                                            <p:strVal val="ppt_x"/>
                                          </p:val>
                                        </p:tav>
                                      </p:tavLst>
                                    </p:anim>
                                    <p:anim calcmode="lin" valueType="num">
                                      <p:cBhvr additive="base">
                                        <p:cTn id="59" dur="500"/>
                                        <p:tgtEl>
                                          <p:spTgt spid="12"/>
                                        </p:tgtEl>
                                        <p:attrNameLst>
                                          <p:attrName>ppt_y</p:attrName>
                                        </p:attrNameLst>
                                      </p:cBhvr>
                                      <p:tavLst>
                                        <p:tav tm="0">
                                          <p:val>
                                            <p:strVal val="ppt_y"/>
                                          </p:val>
                                        </p:tav>
                                        <p:tav tm="100000">
                                          <p:val>
                                            <p:strVal val="1+ppt_h/2"/>
                                          </p:val>
                                        </p:tav>
                                      </p:tavLst>
                                    </p:anim>
                                    <p:set>
                                      <p:cBhvr>
                                        <p:cTn id="60" dur="1" fill="hold">
                                          <p:stCondLst>
                                            <p:cond delay="499"/>
                                          </p:stCondLst>
                                        </p:cTn>
                                        <p:tgtEl>
                                          <p:spTgt spid="12"/>
                                        </p:tgtEl>
                                        <p:attrNameLst>
                                          <p:attrName>style.visibility</p:attrName>
                                        </p:attrNameLst>
                                      </p:cBhvr>
                                      <p:to>
                                        <p:strVal val="hidden"/>
                                      </p:to>
                                    </p:set>
                                  </p:childTnLst>
                                </p:cTn>
                              </p:par>
                              <p:par>
                                <p:cTn id="61" presetID="2" presetClass="entr" presetSubtype="1"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ppt_x"/>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2" grpId="0" animBg="1"/>
      <p:bldP spid="1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time!</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5" name="Picture 4"/>
          <p:cNvPicPr>
            <a:picLocks noChangeAspect="1"/>
          </p:cNvPicPr>
          <p:nvPr/>
        </p:nvPicPr>
        <p:blipFill>
          <a:blip r:embed="rId2"/>
          <a:stretch>
            <a:fillRect/>
          </a:stretch>
        </p:blipFill>
        <p:spPr>
          <a:xfrm>
            <a:off x="3897147" y="2082019"/>
            <a:ext cx="4839623" cy="3159492"/>
          </a:xfrm>
          <a:prstGeom prst="rect">
            <a:avLst/>
          </a:prstGeom>
        </p:spPr>
      </p:pic>
      <p:sp>
        <p:nvSpPr>
          <p:cNvPr id="7" name="Content Placeholder 2"/>
          <p:cNvSpPr txBox="1">
            <a:spLocks noGrp="1"/>
          </p:cNvSpPr>
          <p:nvPr>
            <p:ph idx="13"/>
          </p:nvPr>
        </p:nvSpPr>
        <p:spPr>
          <a:xfrm>
            <a:off x="436099" y="1324948"/>
            <a:ext cx="3291352" cy="4691677"/>
          </a:xfrm>
          <a:prstGeom prst="rect">
            <a:avLst/>
          </a:prstGeom>
        </p:spPr>
        <p:txBody>
          <a:bodyPr vert="horz" lIns="0" tIns="45720" rIns="91440" bIns="45720" rtlCol="0">
            <a:normAutofit fontScale="85000" lnSpcReduction="10000"/>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AA0B19"/>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500" kern="1200">
                <a:solidFill>
                  <a:srgbClr val="4A4E52"/>
                </a:solidFill>
                <a:latin typeface="+mn-lt"/>
                <a:ea typeface="+mn-ea"/>
                <a:cs typeface="+mn-cs"/>
              </a:defRPr>
            </a:lvl2pPr>
            <a:lvl3pPr marL="942975" indent="-257175" algn="l" defTabSz="685800" rtl="0" eaLnBrk="1" latinLnBrk="0" hangingPunct="1">
              <a:lnSpc>
                <a:spcPct val="90000"/>
              </a:lnSpc>
              <a:spcBef>
                <a:spcPts val="375"/>
              </a:spcBef>
              <a:buClr>
                <a:srgbClr val="81ADB5"/>
              </a:buClr>
              <a:buFont typeface="Arial" panose="020B0604020202020204" pitchFamily="34" charset="0"/>
              <a:buChar char="•"/>
              <a:defRPr sz="1350" kern="1200">
                <a:solidFill>
                  <a:srgbClr val="4A4E52"/>
                </a:solidFill>
                <a:latin typeface="+mn-lt"/>
                <a:ea typeface="+mn-ea"/>
                <a:cs typeface="+mn-cs"/>
              </a:defRPr>
            </a:lvl3pPr>
            <a:lvl4pPr marL="1200150" indent="-171450" algn="l" defTabSz="685800" rtl="0" eaLnBrk="1" latinLnBrk="0" hangingPunct="1">
              <a:lnSpc>
                <a:spcPct val="90000"/>
              </a:lnSpc>
              <a:spcBef>
                <a:spcPts val="375"/>
              </a:spcBef>
              <a:buFont typeface="Calibri" panose="020F0502020204030204" pitchFamily="34" charset="0"/>
              <a:buChar char="-"/>
              <a:defRPr sz="1200" kern="1200">
                <a:solidFill>
                  <a:srgbClr val="4A4E5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4A4E5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tx1"/>
                </a:solidFill>
                <a:latin typeface="+mj-lt"/>
                <a:ea typeface="Times New Roman" panose="02020603050405020304" pitchFamily="18" charset="0"/>
                <a:cs typeface="Times New Roman" panose="02020603050405020304" pitchFamily="18" charset="0"/>
              </a:rPr>
              <a:t>AVOID WRITING IN </a:t>
            </a:r>
            <a:r>
              <a:rPr lang="en-US" sz="2000" dirty="0">
                <a:solidFill>
                  <a:srgbClr val="C00000"/>
                </a:solidFill>
                <a:latin typeface="+mj-lt"/>
                <a:ea typeface="Times New Roman" panose="02020603050405020304" pitchFamily="18" charset="0"/>
                <a:cs typeface="Times New Roman" panose="02020603050405020304" pitchFamily="18" charset="0"/>
              </a:rPr>
              <a:t>ALL CAPS</a:t>
            </a:r>
            <a:r>
              <a:rPr lang="en-US" sz="2000" dirty="0">
                <a:solidFill>
                  <a:schemeClr val="tx1"/>
                </a:solidFill>
                <a:latin typeface="+mj-lt"/>
                <a:ea typeface="Times New Roman" panose="02020603050405020304" pitchFamily="18" charset="0"/>
                <a:cs typeface="Times New Roman" panose="02020603050405020304" pitchFamily="18" charset="0"/>
              </a:rPr>
              <a:t>. IT COMES ACROSS AS DOMINEERING AND FORCEFUL. NO ONE LIKES TO BE YELLED AT!</a:t>
            </a:r>
            <a:endParaRPr lang="en-US" sz="2000" dirty="0">
              <a:solidFill>
                <a:schemeClr val="tx1"/>
              </a:solidFill>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tx1"/>
                </a:solidFill>
                <a:latin typeface="+mj-lt"/>
                <a:ea typeface="Times New Roman" panose="02020603050405020304" pitchFamily="18" charset="0"/>
                <a:cs typeface="Times New Roman" panose="02020603050405020304" pitchFamily="18" charset="0"/>
              </a:rPr>
              <a:t>avoid writing in</a:t>
            </a:r>
            <a:r>
              <a:rPr lang="en-US" sz="2000" dirty="0">
                <a:solidFill>
                  <a:srgbClr val="C00000"/>
                </a:solidFill>
                <a:latin typeface="+mj-lt"/>
                <a:ea typeface="Times New Roman" panose="02020603050405020304" pitchFamily="18" charset="0"/>
                <a:cs typeface="Times New Roman" panose="02020603050405020304" pitchFamily="18" charset="0"/>
              </a:rPr>
              <a:t> all lowercase</a:t>
            </a:r>
            <a:r>
              <a:rPr lang="en-US" sz="2000" dirty="0">
                <a:solidFill>
                  <a:schemeClr val="tx1"/>
                </a:solidFill>
                <a:latin typeface="+mj-lt"/>
                <a:ea typeface="Times New Roman" panose="02020603050405020304" pitchFamily="18" charset="0"/>
                <a:cs typeface="Times New Roman" panose="02020603050405020304" pitchFamily="18" charset="0"/>
              </a:rPr>
              <a:t>. it comes across as confusing and reflects poorly on the sender of the email. </a:t>
            </a:r>
            <a:endParaRPr lang="en-US" sz="2000" dirty="0">
              <a:solidFill>
                <a:schemeClr val="tx1"/>
              </a:solidFill>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PLZ </a:t>
            </a:r>
            <a:r>
              <a:rPr lang="en-US" sz="2000" dirty="0">
                <a:solidFill>
                  <a:srgbClr val="C00000"/>
                </a:solidFill>
                <a:latin typeface="+mj-lt"/>
                <a:ea typeface="Calibri" panose="020F0502020204030204" pitchFamily="34" charset="0"/>
                <a:cs typeface="Times New Roman" panose="02020603050405020304" pitchFamily="18" charset="0"/>
              </a:rPr>
              <a:t>do not abbreviate words </a:t>
            </a:r>
            <a:r>
              <a:rPr lang="en-US" sz="2000" dirty="0">
                <a:solidFill>
                  <a:schemeClr val="tx1"/>
                </a:solidFill>
                <a:latin typeface="+mj-lt"/>
                <a:ea typeface="Calibri" panose="020F0502020204030204" pitchFamily="34" charset="0"/>
                <a:cs typeface="Times New Roman" panose="02020603050405020304" pitchFamily="18" charset="0"/>
              </a:rPr>
              <a:t>or phrases b/c not everyone knows what you are saying. </a:t>
            </a:r>
          </a:p>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Avoid using </a:t>
            </a:r>
            <a:r>
              <a:rPr lang="en-US" sz="2000" dirty="0">
                <a:solidFill>
                  <a:srgbClr val="C00000"/>
                </a:solidFill>
                <a:latin typeface="+mj-lt"/>
                <a:ea typeface="Calibri" panose="020F0502020204030204" pitchFamily="34" charset="0"/>
                <a:cs typeface="Times New Roman" panose="02020603050405020304" pitchFamily="18" charset="0"/>
              </a:rPr>
              <a:t>emoticons</a:t>
            </a:r>
            <a:r>
              <a:rPr lang="en-US" sz="2000" dirty="0">
                <a:solidFill>
                  <a:schemeClr val="tx1"/>
                </a:solidFill>
                <a:latin typeface="+mj-lt"/>
                <a:ea typeface="Calibri" panose="020F0502020204030204" pitchFamily="34" charset="0"/>
                <a:cs typeface="Times New Roman" panose="02020603050405020304" pitchFamily="18" charset="0"/>
              </a:rPr>
              <a:t>; they're too cute for serious business email </a:t>
            </a:r>
            <a:r>
              <a:rPr lang="en-US" sz="2000" dirty="0">
                <a:solidFill>
                  <a:schemeClr val="tx1"/>
                </a:solidFill>
                <a:latin typeface="+mj-lt"/>
                <a:ea typeface="Calibri" panose="020F0502020204030204" pitchFamily="34" charset="0"/>
                <a:cs typeface="Times New Roman" panose="02020603050405020304" pitchFamily="18" charset="0"/>
                <a:sym typeface="Wingdings" panose="05000000000000000000" pitchFamily="2" charset="2"/>
              </a:rPr>
              <a:t> </a:t>
            </a:r>
            <a:endParaRPr lang="en-US" sz="2000" dirty="0">
              <a:solidFill>
                <a:schemeClr val="tx1"/>
              </a:solidFill>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Write in </a:t>
            </a:r>
            <a:r>
              <a:rPr lang="en-US" sz="2000" dirty="0">
                <a:solidFill>
                  <a:srgbClr val="C00000"/>
                </a:solidFill>
                <a:latin typeface="+mj-lt"/>
                <a:ea typeface="Calibri" panose="020F0502020204030204" pitchFamily="34" charset="0"/>
                <a:cs typeface="Times New Roman" panose="02020603050405020304" pitchFamily="18" charset="0"/>
              </a:rPr>
              <a:t>short paragraphs</a:t>
            </a:r>
            <a:r>
              <a:rPr lang="en-US" sz="2000" dirty="0">
                <a:solidFill>
                  <a:schemeClr val="tx1"/>
                </a:solidFill>
                <a:latin typeface="+mj-lt"/>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Stick to </a:t>
            </a:r>
            <a:r>
              <a:rPr lang="en-US" sz="2000" dirty="0">
                <a:solidFill>
                  <a:srgbClr val="C00000"/>
                </a:solidFill>
                <a:latin typeface="+mj-lt"/>
                <a:ea typeface="Calibri" panose="020F0502020204030204" pitchFamily="34" charset="0"/>
                <a:cs typeface="Times New Roman" panose="02020603050405020304" pitchFamily="18" charset="0"/>
              </a:rPr>
              <a:t>one topic</a:t>
            </a:r>
            <a:endParaRPr lang="en-US" sz="2000" dirty="0">
              <a:solidFill>
                <a:srgbClr val="C00000"/>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349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483" y="3285067"/>
            <a:ext cx="5012866" cy="2732012"/>
          </a:xfrm>
          <a:prstGeom prst="rect">
            <a:avLst/>
          </a:prstGeom>
        </p:spPr>
      </p:pic>
      <p:sp>
        <p:nvSpPr>
          <p:cNvPr id="2" name="Title 1"/>
          <p:cNvSpPr>
            <a:spLocks noGrp="1"/>
          </p:cNvSpPr>
          <p:nvPr>
            <p:ph type="title"/>
          </p:nvPr>
        </p:nvSpPr>
        <p:spPr/>
        <p:txBody>
          <a:bodyPr/>
          <a:lstStyle/>
          <a:p>
            <a:r>
              <a:rPr lang="en-US" dirty="0"/>
              <a:t>Layout</a:t>
            </a:r>
          </a:p>
        </p:txBody>
      </p:sp>
      <p:sp>
        <p:nvSpPr>
          <p:cNvPr id="3" name="Content Placeholder 2"/>
          <p:cNvSpPr>
            <a:spLocks noGrp="1"/>
          </p:cNvSpPr>
          <p:nvPr>
            <p:ph idx="13"/>
          </p:nvPr>
        </p:nvSpPr>
        <p:spPr/>
        <p:txBody>
          <a:bodyPr/>
          <a:lstStyle/>
          <a:p>
            <a:pPr marL="285750" indent="-285750">
              <a:buFont typeface="Arial" panose="020B0604020202020204" pitchFamily="34" charset="0"/>
              <a:buChar char="•"/>
            </a:pPr>
            <a:r>
              <a:rPr lang="en-US" sz="1600" dirty="0"/>
              <a:t>The look of a page is important. </a:t>
            </a:r>
          </a:p>
          <a:p>
            <a:pPr marL="285750" indent="-285750">
              <a:buFont typeface="Arial" panose="020B0604020202020204" pitchFamily="34" charset="0"/>
              <a:buChar char="•"/>
            </a:pPr>
            <a:r>
              <a:rPr lang="en-US" sz="1600" dirty="0"/>
              <a:t>Show the reader your organization and help him be organized.</a:t>
            </a:r>
          </a:p>
          <a:p>
            <a:pPr marL="285750" indent="-285750">
              <a:buFont typeface="Arial" panose="020B0604020202020204" pitchFamily="34" charset="0"/>
              <a:buChar char="•"/>
            </a:pPr>
            <a:r>
              <a:rPr lang="en-US" sz="1600" dirty="0"/>
              <a:t>There are three layout techniques:</a:t>
            </a:r>
          </a:p>
          <a:p>
            <a:pPr marL="1228725" lvl="2" indent="-285750"/>
            <a:r>
              <a:rPr lang="en-US" sz="1600" b="1" dirty="0"/>
              <a:t>Use short paragraphs</a:t>
            </a:r>
          </a:p>
          <a:p>
            <a:pPr marL="1228725" lvl="2" indent="-285750"/>
            <a:r>
              <a:rPr lang="en-US" sz="1600" b="1" dirty="0"/>
              <a:t>Use headings</a:t>
            </a:r>
          </a:p>
          <a:p>
            <a:pPr marL="1228725" lvl="2" indent="-285750"/>
            <a:r>
              <a:rPr lang="en-US" sz="1600" b="1" dirty="0"/>
              <a:t>Use bullets and other lists</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spTree>
    <p:extLst>
      <p:ext uri="{BB962C8B-B14F-4D97-AF65-F5344CB8AC3E}">
        <p14:creationId xmlns:p14="http://schemas.microsoft.com/office/powerpoint/2010/main" val="1178231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10 C</a:t>
            </a:r>
            <a:r>
              <a:rPr lang="en-US" dirty="0"/>
              <a:t>s</a:t>
            </a:r>
            <a:r>
              <a:rPr lang="en-US" dirty="0">
                <a:solidFill>
                  <a:srgbClr val="C00000"/>
                </a:solidFill>
              </a:rPr>
              <a:t> </a:t>
            </a:r>
            <a:r>
              <a:rPr lang="en-US" dirty="0"/>
              <a:t>rule</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11" name="Рисунок 10" descr="endavad.png"/>
          <p:cNvPicPr>
            <a:picLocks noGrp="1" noChangeAspect="1"/>
          </p:cNvPicPr>
          <p:nvPr>
            <p:ph idx="13"/>
          </p:nvPr>
        </p:nvPicPr>
        <p:blipFill>
          <a:blip r:embed="rId3" cstate="print"/>
          <a:stretch>
            <a:fillRect/>
          </a:stretch>
        </p:blipFill>
        <p:spPr>
          <a:xfrm>
            <a:off x="169333" y="882139"/>
            <a:ext cx="8545689" cy="5882816"/>
          </a:xfrm>
          <a:prstGeom prst="rect">
            <a:avLst/>
          </a:prstGeom>
        </p:spPr>
      </p:pic>
      <p:sp>
        <p:nvSpPr>
          <p:cNvPr id="12" name="TextBox 11"/>
          <p:cNvSpPr txBox="1"/>
          <p:nvPr/>
        </p:nvSpPr>
        <p:spPr>
          <a:xfrm>
            <a:off x="6897570" y="2273892"/>
            <a:ext cx="1649811" cy="646331"/>
          </a:xfrm>
          <a:prstGeom prst="rect">
            <a:avLst/>
          </a:prstGeom>
          <a:noFill/>
        </p:spPr>
        <p:txBody>
          <a:bodyPr wrap="none" rtlCol="0">
            <a:spAutoFit/>
          </a:bodyPr>
          <a:lstStyle/>
          <a:p>
            <a:r>
              <a:rPr lang="en-US" sz="3600" b="1" dirty="0">
                <a:solidFill>
                  <a:srgbClr val="DC5D2A"/>
                </a:solidFill>
              </a:rPr>
              <a:t>Concise</a:t>
            </a:r>
          </a:p>
        </p:txBody>
      </p:sp>
      <p:sp>
        <p:nvSpPr>
          <p:cNvPr id="13" name="TextBox 12"/>
          <p:cNvSpPr txBox="1"/>
          <p:nvPr/>
        </p:nvSpPr>
        <p:spPr>
          <a:xfrm>
            <a:off x="648471" y="3952123"/>
            <a:ext cx="1383712" cy="769441"/>
          </a:xfrm>
          <a:prstGeom prst="rect">
            <a:avLst/>
          </a:prstGeom>
          <a:noFill/>
        </p:spPr>
        <p:txBody>
          <a:bodyPr wrap="none" rtlCol="0">
            <a:spAutoFit/>
          </a:bodyPr>
          <a:lstStyle/>
          <a:p>
            <a:r>
              <a:rPr lang="en-US" sz="4400" b="1" dirty="0">
                <a:solidFill>
                  <a:srgbClr val="DC5D2A"/>
                </a:solidFill>
              </a:rPr>
              <a:t>Clear</a:t>
            </a:r>
          </a:p>
        </p:txBody>
      </p:sp>
      <p:sp>
        <p:nvSpPr>
          <p:cNvPr id="14" name="TextBox 13"/>
          <p:cNvSpPr txBox="1"/>
          <p:nvPr/>
        </p:nvSpPr>
        <p:spPr>
          <a:xfrm>
            <a:off x="669854" y="2036669"/>
            <a:ext cx="2724657" cy="584775"/>
          </a:xfrm>
          <a:prstGeom prst="rect">
            <a:avLst/>
          </a:prstGeom>
          <a:noFill/>
        </p:spPr>
        <p:txBody>
          <a:bodyPr wrap="none" rtlCol="0">
            <a:spAutoFit/>
          </a:bodyPr>
          <a:lstStyle/>
          <a:p>
            <a:r>
              <a:rPr lang="en-US" sz="3200" b="1" dirty="0">
                <a:solidFill>
                  <a:srgbClr val="DC5D2A"/>
                </a:solidFill>
              </a:rPr>
              <a:t>Conversational</a:t>
            </a:r>
          </a:p>
        </p:txBody>
      </p:sp>
      <p:sp>
        <p:nvSpPr>
          <p:cNvPr id="15" name="TextBox 14"/>
          <p:cNvSpPr txBox="1"/>
          <p:nvPr/>
        </p:nvSpPr>
        <p:spPr>
          <a:xfrm>
            <a:off x="3554145" y="3031794"/>
            <a:ext cx="1826334" cy="584775"/>
          </a:xfrm>
          <a:prstGeom prst="rect">
            <a:avLst/>
          </a:prstGeom>
          <a:noFill/>
        </p:spPr>
        <p:txBody>
          <a:bodyPr wrap="none" rtlCol="0">
            <a:spAutoFit/>
          </a:bodyPr>
          <a:lstStyle/>
          <a:p>
            <a:r>
              <a:rPr lang="en-US" sz="3200" b="1" dirty="0">
                <a:solidFill>
                  <a:srgbClr val="DC5D2A"/>
                </a:solidFill>
              </a:rPr>
              <a:t>Complete</a:t>
            </a:r>
          </a:p>
        </p:txBody>
      </p:sp>
      <p:sp>
        <p:nvSpPr>
          <p:cNvPr id="16" name="TextBox 15"/>
          <p:cNvSpPr txBox="1"/>
          <p:nvPr/>
        </p:nvSpPr>
        <p:spPr>
          <a:xfrm>
            <a:off x="1600077" y="819686"/>
            <a:ext cx="2722348" cy="707886"/>
          </a:xfrm>
          <a:prstGeom prst="rect">
            <a:avLst/>
          </a:prstGeom>
          <a:noFill/>
        </p:spPr>
        <p:txBody>
          <a:bodyPr wrap="none" rtlCol="0">
            <a:spAutoFit/>
          </a:bodyPr>
          <a:lstStyle/>
          <a:p>
            <a:r>
              <a:rPr lang="en-US" sz="4000" b="1" dirty="0">
                <a:solidFill>
                  <a:srgbClr val="DC5D2A"/>
                </a:solidFill>
              </a:rPr>
              <a:t>Considerate</a:t>
            </a:r>
          </a:p>
        </p:txBody>
      </p:sp>
      <p:sp>
        <p:nvSpPr>
          <p:cNvPr id="17" name="TextBox 16"/>
          <p:cNvSpPr txBox="1"/>
          <p:nvPr/>
        </p:nvSpPr>
        <p:spPr>
          <a:xfrm>
            <a:off x="1812322" y="5339199"/>
            <a:ext cx="1741823" cy="707886"/>
          </a:xfrm>
          <a:prstGeom prst="rect">
            <a:avLst/>
          </a:prstGeom>
          <a:noFill/>
        </p:spPr>
        <p:txBody>
          <a:bodyPr wrap="none" rtlCol="0">
            <a:spAutoFit/>
          </a:bodyPr>
          <a:lstStyle/>
          <a:p>
            <a:r>
              <a:rPr lang="en-US" sz="4000" b="1" dirty="0">
                <a:solidFill>
                  <a:srgbClr val="DC5D2A"/>
                </a:solidFill>
              </a:rPr>
              <a:t>Correct</a:t>
            </a:r>
          </a:p>
        </p:txBody>
      </p:sp>
      <p:sp>
        <p:nvSpPr>
          <p:cNvPr id="18" name="TextBox 17"/>
          <p:cNvSpPr txBox="1"/>
          <p:nvPr/>
        </p:nvSpPr>
        <p:spPr>
          <a:xfrm>
            <a:off x="5159700" y="1217854"/>
            <a:ext cx="2149050" cy="707886"/>
          </a:xfrm>
          <a:prstGeom prst="rect">
            <a:avLst/>
          </a:prstGeom>
          <a:noFill/>
        </p:spPr>
        <p:txBody>
          <a:bodyPr wrap="none" rtlCol="0">
            <a:spAutoFit/>
          </a:bodyPr>
          <a:lstStyle/>
          <a:p>
            <a:r>
              <a:rPr lang="en-US" sz="4000" b="1" dirty="0">
                <a:solidFill>
                  <a:srgbClr val="DC5D2A"/>
                </a:solidFill>
              </a:rPr>
              <a:t>Coherent</a:t>
            </a:r>
          </a:p>
        </p:txBody>
      </p:sp>
      <p:sp>
        <p:nvSpPr>
          <p:cNvPr id="19" name="TextBox 18"/>
          <p:cNvSpPr txBox="1"/>
          <p:nvPr/>
        </p:nvSpPr>
        <p:spPr>
          <a:xfrm>
            <a:off x="6171281" y="5070510"/>
            <a:ext cx="2376100" cy="707886"/>
          </a:xfrm>
          <a:prstGeom prst="rect">
            <a:avLst/>
          </a:prstGeom>
          <a:noFill/>
        </p:spPr>
        <p:txBody>
          <a:bodyPr wrap="none" rtlCol="0">
            <a:spAutoFit/>
          </a:bodyPr>
          <a:lstStyle/>
          <a:p>
            <a:r>
              <a:rPr lang="en-US" sz="4000" b="1" dirty="0">
                <a:solidFill>
                  <a:srgbClr val="DC5D2A"/>
                </a:solidFill>
              </a:rPr>
              <a:t>Courteous</a:t>
            </a:r>
          </a:p>
        </p:txBody>
      </p:sp>
      <p:sp>
        <p:nvSpPr>
          <p:cNvPr id="20" name="TextBox 19"/>
          <p:cNvSpPr txBox="1"/>
          <p:nvPr/>
        </p:nvSpPr>
        <p:spPr>
          <a:xfrm>
            <a:off x="6284708" y="3651833"/>
            <a:ext cx="1704697" cy="584775"/>
          </a:xfrm>
          <a:prstGeom prst="rect">
            <a:avLst/>
          </a:prstGeom>
          <a:noFill/>
        </p:spPr>
        <p:txBody>
          <a:bodyPr wrap="none" rtlCol="0">
            <a:spAutoFit/>
          </a:bodyPr>
          <a:lstStyle/>
          <a:p>
            <a:r>
              <a:rPr lang="en-US" sz="3200" b="1" dirty="0">
                <a:solidFill>
                  <a:srgbClr val="DC5D2A"/>
                </a:solidFill>
              </a:rPr>
              <a:t>Concrete</a:t>
            </a:r>
          </a:p>
        </p:txBody>
      </p:sp>
      <p:sp>
        <p:nvSpPr>
          <p:cNvPr id="21" name="TextBox 20"/>
          <p:cNvSpPr txBox="1"/>
          <p:nvPr/>
        </p:nvSpPr>
        <p:spPr>
          <a:xfrm>
            <a:off x="3800220" y="4350042"/>
            <a:ext cx="1776064" cy="646331"/>
          </a:xfrm>
          <a:prstGeom prst="rect">
            <a:avLst/>
          </a:prstGeom>
          <a:noFill/>
        </p:spPr>
        <p:txBody>
          <a:bodyPr wrap="none" rtlCol="0">
            <a:spAutoFit/>
          </a:bodyPr>
          <a:lstStyle/>
          <a:p>
            <a:r>
              <a:rPr lang="en-US" sz="3600" b="1" dirty="0">
                <a:solidFill>
                  <a:srgbClr val="DC5D2A"/>
                </a:solidFill>
              </a:rPr>
              <a:t>Credible</a:t>
            </a:r>
          </a:p>
        </p:txBody>
      </p:sp>
    </p:spTree>
    <p:extLst>
      <p:ext uri="{BB962C8B-B14F-4D97-AF65-F5344CB8AC3E}">
        <p14:creationId xmlns:p14="http://schemas.microsoft.com/office/powerpoint/2010/main" val="428081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anim calcmode="lin" valueType="num">
                                      <p:cBhvr>
                                        <p:cTn id="14" dur="750" fill="hold"/>
                                        <p:tgtEl>
                                          <p:spTgt spid="12"/>
                                        </p:tgtEl>
                                        <p:attrNameLst>
                                          <p:attrName>ppt_x</p:attrName>
                                        </p:attrNameLst>
                                      </p:cBhvr>
                                      <p:tavLst>
                                        <p:tav tm="0">
                                          <p:val>
                                            <p:strVal val="#ppt_x"/>
                                          </p:val>
                                        </p:tav>
                                        <p:tav tm="100000">
                                          <p:val>
                                            <p:strVal val="#ppt_x"/>
                                          </p:val>
                                        </p:tav>
                                      </p:tavLst>
                                    </p:anim>
                                    <p:anim calcmode="lin" valueType="num">
                                      <p:cBhvr>
                                        <p:cTn id="15" dur="75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75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750"/>
                                        <p:tgtEl>
                                          <p:spTgt spid="14"/>
                                        </p:tgtEl>
                                      </p:cBhvr>
                                    </p:animEffect>
                                    <p:anim calcmode="lin" valueType="num">
                                      <p:cBhvr>
                                        <p:cTn id="26" dur="750" fill="hold"/>
                                        <p:tgtEl>
                                          <p:spTgt spid="14"/>
                                        </p:tgtEl>
                                        <p:attrNameLst>
                                          <p:attrName>ppt_x</p:attrName>
                                        </p:attrNameLst>
                                      </p:cBhvr>
                                      <p:tavLst>
                                        <p:tav tm="0">
                                          <p:val>
                                            <p:strVal val="#ppt_x"/>
                                          </p:val>
                                        </p:tav>
                                        <p:tav tm="100000">
                                          <p:val>
                                            <p:strVal val="#ppt_x"/>
                                          </p:val>
                                        </p:tav>
                                      </p:tavLst>
                                    </p:anim>
                                    <p:anim calcmode="lin" valueType="num">
                                      <p:cBhvr>
                                        <p:cTn id="27" dur="75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iterate type="lt">
                                    <p:tmPct val="0"/>
                                  </p:iterate>
                                  <p:childTnLst>
                                    <p:set>
                                      <p:cBhvr>
                                        <p:cTn id="30" dur="1" fill="hold">
                                          <p:stCondLst>
                                            <p:cond delay="0"/>
                                          </p:stCondLst>
                                        </p:cTn>
                                        <p:tgtEl>
                                          <p:spTgt spid="16"/>
                                        </p:tgtEl>
                                        <p:attrNameLst>
                                          <p:attrName>style.visibility</p:attrName>
                                        </p:attrNameLst>
                                      </p:cBhvr>
                                      <p:to>
                                        <p:strVal val="visible"/>
                                      </p:to>
                                    </p:set>
                                    <p:animEffect transition="in" filter="fade">
                                      <p:cBhvr>
                                        <p:cTn id="31" dur="750"/>
                                        <p:tgtEl>
                                          <p:spTgt spid="16"/>
                                        </p:tgtEl>
                                      </p:cBhvr>
                                    </p:animEffect>
                                    <p:anim calcmode="lin" valueType="num">
                                      <p:cBhvr>
                                        <p:cTn id="32" dur="750" fill="hold"/>
                                        <p:tgtEl>
                                          <p:spTgt spid="16"/>
                                        </p:tgtEl>
                                        <p:attrNameLst>
                                          <p:attrName>ppt_x</p:attrName>
                                        </p:attrNameLst>
                                      </p:cBhvr>
                                      <p:tavLst>
                                        <p:tav tm="0">
                                          <p:val>
                                            <p:strVal val="#ppt_x"/>
                                          </p:val>
                                        </p:tav>
                                        <p:tav tm="100000">
                                          <p:val>
                                            <p:strVal val="#ppt_x"/>
                                          </p:val>
                                        </p:tav>
                                      </p:tavLst>
                                    </p:anim>
                                    <p:anim calcmode="lin" valueType="num">
                                      <p:cBhvr>
                                        <p:cTn id="33" dur="75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42" presetClass="entr" presetSubtype="0" fill="hold" grpId="0" nodeType="afterEffect">
                                  <p:stCondLst>
                                    <p:cond delay="0"/>
                                  </p:stCondLst>
                                  <p:iterate type="lt">
                                    <p:tmPct val="0"/>
                                  </p:iterate>
                                  <p:childTnLst>
                                    <p:set>
                                      <p:cBhvr>
                                        <p:cTn id="36" dur="1" fill="hold">
                                          <p:stCondLst>
                                            <p:cond delay="0"/>
                                          </p:stCondLst>
                                        </p:cTn>
                                        <p:tgtEl>
                                          <p:spTgt spid="17"/>
                                        </p:tgtEl>
                                        <p:attrNameLst>
                                          <p:attrName>style.visibility</p:attrName>
                                        </p:attrNameLst>
                                      </p:cBhvr>
                                      <p:to>
                                        <p:strVal val="visible"/>
                                      </p:to>
                                    </p:set>
                                    <p:animEffect transition="in" filter="fade">
                                      <p:cBhvr>
                                        <p:cTn id="37" dur="750"/>
                                        <p:tgtEl>
                                          <p:spTgt spid="17"/>
                                        </p:tgtEl>
                                      </p:cBhvr>
                                    </p:animEffect>
                                    <p:anim calcmode="lin" valueType="num">
                                      <p:cBhvr>
                                        <p:cTn id="38" dur="750" fill="hold"/>
                                        <p:tgtEl>
                                          <p:spTgt spid="17"/>
                                        </p:tgtEl>
                                        <p:attrNameLst>
                                          <p:attrName>ppt_x</p:attrName>
                                        </p:attrNameLst>
                                      </p:cBhvr>
                                      <p:tavLst>
                                        <p:tav tm="0">
                                          <p:val>
                                            <p:strVal val="#ppt_x"/>
                                          </p:val>
                                        </p:tav>
                                        <p:tav tm="100000">
                                          <p:val>
                                            <p:strVal val="#ppt_x"/>
                                          </p:val>
                                        </p:tav>
                                      </p:tavLst>
                                    </p:anim>
                                    <p:anim calcmode="lin" valueType="num">
                                      <p:cBhvr>
                                        <p:cTn id="39" dur="750" fill="hold"/>
                                        <p:tgtEl>
                                          <p:spTgt spid="17"/>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42" presetClass="entr" presetSubtype="0" fill="hold" grpId="0" nodeType="afterEffect">
                                  <p:stCondLst>
                                    <p:cond delay="0"/>
                                  </p:stCondLst>
                                  <p:iterate type="lt">
                                    <p:tmPct val="0"/>
                                  </p:iterate>
                                  <p:childTnLst>
                                    <p:set>
                                      <p:cBhvr>
                                        <p:cTn id="42" dur="1" fill="hold">
                                          <p:stCondLst>
                                            <p:cond delay="0"/>
                                          </p:stCondLst>
                                        </p:cTn>
                                        <p:tgtEl>
                                          <p:spTgt spid="18"/>
                                        </p:tgtEl>
                                        <p:attrNameLst>
                                          <p:attrName>style.visibility</p:attrName>
                                        </p:attrNameLst>
                                      </p:cBhvr>
                                      <p:to>
                                        <p:strVal val="visible"/>
                                      </p:to>
                                    </p:set>
                                    <p:animEffect transition="in" filter="fade">
                                      <p:cBhvr>
                                        <p:cTn id="43" dur="750"/>
                                        <p:tgtEl>
                                          <p:spTgt spid="18"/>
                                        </p:tgtEl>
                                      </p:cBhvr>
                                    </p:animEffect>
                                    <p:anim calcmode="lin" valueType="num">
                                      <p:cBhvr>
                                        <p:cTn id="44" dur="750" fill="hold"/>
                                        <p:tgtEl>
                                          <p:spTgt spid="18"/>
                                        </p:tgtEl>
                                        <p:attrNameLst>
                                          <p:attrName>ppt_x</p:attrName>
                                        </p:attrNameLst>
                                      </p:cBhvr>
                                      <p:tavLst>
                                        <p:tav tm="0">
                                          <p:val>
                                            <p:strVal val="#ppt_x"/>
                                          </p:val>
                                        </p:tav>
                                        <p:tav tm="100000">
                                          <p:val>
                                            <p:strVal val="#ppt_x"/>
                                          </p:val>
                                        </p:tav>
                                      </p:tavLst>
                                    </p:anim>
                                    <p:anim calcmode="lin" valueType="num">
                                      <p:cBhvr>
                                        <p:cTn id="45" dur="750" fill="hold"/>
                                        <p:tgtEl>
                                          <p:spTgt spid="18"/>
                                        </p:tgtEl>
                                        <p:attrNameLst>
                                          <p:attrName>ppt_y</p:attrName>
                                        </p:attrNameLst>
                                      </p:cBhvr>
                                      <p:tavLst>
                                        <p:tav tm="0">
                                          <p:val>
                                            <p:strVal val="#ppt_y+.1"/>
                                          </p:val>
                                        </p:tav>
                                        <p:tav tm="100000">
                                          <p:val>
                                            <p:strVal val="#ppt_y"/>
                                          </p:val>
                                        </p:tav>
                                      </p:tavLst>
                                    </p:anim>
                                  </p:childTnLst>
                                </p:cTn>
                              </p:par>
                            </p:childTnLst>
                          </p:cTn>
                        </p:par>
                        <p:par>
                          <p:cTn id="46" fill="hold">
                            <p:stCondLst>
                              <p:cond delay="5250"/>
                            </p:stCondLst>
                            <p:childTnLst>
                              <p:par>
                                <p:cTn id="47" presetID="42" presetClass="entr" presetSubtype="0" fill="hold" grpId="0" nodeType="afterEffect">
                                  <p:stCondLst>
                                    <p:cond delay="0"/>
                                  </p:stCondLst>
                                  <p:iterate type="lt">
                                    <p:tmPct val="0"/>
                                  </p:iterate>
                                  <p:childTnLst>
                                    <p:set>
                                      <p:cBhvr>
                                        <p:cTn id="48" dur="1" fill="hold">
                                          <p:stCondLst>
                                            <p:cond delay="0"/>
                                          </p:stCondLst>
                                        </p:cTn>
                                        <p:tgtEl>
                                          <p:spTgt spid="19"/>
                                        </p:tgtEl>
                                        <p:attrNameLst>
                                          <p:attrName>style.visibility</p:attrName>
                                        </p:attrNameLst>
                                      </p:cBhvr>
                                      <p:to>
                                        <p:strVal val="visible"/>
                                      </p:to>
                                    </p:set>
                                    <p:animEffect transition="in" filter="fade">
                                      <p:cBhvr>
                                        <p:cTn id="49" dur="750"/>
                                        <p:tgtEl>
                                          <p:spTgt spid="19"/>
                                        </p:tgtEl>
                                      </p:cBhvr>
                                    </p:animEffect>
                                    <p:anim calcmode="lin" valueType="num">
                                      <p:cBhvr>
                                        <p:cTn id="50" dur="750" fill="hold"/>
                                        <p:tgtEl>
                                          <p:spTgt spid="19"/>
                                        </p:tgtEl>
                                        <p:attrNameLst>
                                          <p:attrName>ppt_x</p:attrName>
                                        </p:attrNameLst>
                                      </p:cBhvr>
                                      <p:tavLst>
                                        <p:tav tm="0">
                                          <p:val>
                                            <p:strVal val="#ppt_x"/>
                                          </p:val>
                                        </p:tav>
                                        <p:tav tm="100000">
                                          <p:val>
                                            <p:strVal val="#ppt_x"/>
                                          </p:val>
                                        </p:tav>
                                      </p:tavLst>
                                    </p:anim>
                                    <p:anim calcmode="lin" valueType="num">
                                      <p:cBhvr>
                                        <p:cTn id="51" dur="750" fill="hold"/>
                                        <p:tgtEl>
                                          <p:spTgt spid="19"/>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42" presetClass="entr" presetSubtype="0" fill="hold" grpId="0" nodeType="afterEffect">
                                  <p:stCondLst>
                                    <p:cond delay="0"/>
                                  </p:stCondLst>
                                  <p:iterate type="lt">
                                    <p:tmPct val="0"/>
                                  </p:iterate>
                                  <p:childTnLst>
                                    <p:set>
                                      <p:cBhvr>
                                        <p:cTn id="54" dur="1" fill="hold">
                                          <p:stCondLst>
                                            <p:cond delay="0"/>
                                          </p:stCondLst>
                                        </p:cTn>
                                        <p:tgtEl>
                                          <p:spTgt spid="20"/>
                                        </p:tgtEl>
                                        <p:attrNameLst>
                                          <p:attrName>style.visibility</p:attrName>
                                        </p:attrNameLst>
                                      </p:cBhvr>
                                      <p:to>
                                        <p:strVal val="visible"/>
                                      </p:to>
                                    </p:set>
                                    <p:animEffect transition="in" filter="fade">
                                      <p:cBhvr>
                                        <p:cTn id="55" dur="750"/>
                                        <p:tgtEl>
                                          <p:spTgt spid="20"/>
                                        </p:tgtEl>
                                      </p:cBhvr>
                                    </p:animEffect>
                                    <p:anim calcmode="lin" valueType="num">
                                      <p:cBhvr>
                                        <p:cTn id="56" dur="750" fill="hold"/>
                                        <p:tgtEl>
                                          <p:spTgt spid="20"/>
                                        </p:tgtEl>
                                        <p:attrNameLst>
                                          <p:attrName>ppt_x</p:attrName>
                                        </p:attrNameLst>
                                      </p:cBhvr>
                                      <p:tavLst>
                                        <p:tav tm="0">
                                          <p:val>
                                            <p:strVal val="#ppt_x"/>
                                          </p:val>
                                        </p:tav>
                                        <p:tav tm="100000">
                                          <p:val>
                                            <p:strVal val="#ppt_x"/>
                                          </p:val>
                                        </p:tav>
                                      </p:tavLst>
                                    </p:anim>
                                    <p:anim calcmode="lin" valueType="num">
                                      <p:cBhvr>
                                        <p:cTn id="57" dur="750" fill="hold"/>
                                        <p:tgtEl>
                                          <p:spTgt spid="20"/>
                                        </p:tgtEl>
                                        <p:attrNameLst>
                                          <p:attrName>ppt_y</p:attrName>
                                        </p:attrNameLst>
                                      </p:cBhvr>
                                      <p:tavLst>
                                        <p:tav tm="0">
                                          <p:val>
                                            <p:strVal val="#ppt_y+.1"/>
                                          </p:val>
                                        </p:tav>
                                        <p:tav tm="100000">
                                          <p:val>
                                            <p:strVal val="#ppt_y"/>
                                          </p:val>
                                        </p:tav>
                                      </p:tavLst>
                                    </p:anim>
                                  </p:childTnLst>
                                </p:cTn>
                              </p:par>
                            </p:childTnLst>
                          </p:cTn>
                        </p:par>
                        <p:par>
                          <p:cTn id="58" fill="hold">
                            <p:stCondLst>
                              <p:cond delay="6750"/>
                            </p:stCondLst>
                            <p:childTnLst>
                              <p:par>
                                <p:cTn id="59" presetID="42" presetClass="entr" presetSubtype="0" fill="hold" grpId="0" nodeType="afterEffect">
                                  <p:stCondLst>
                                    <p:cond delay="0"/>
                                  </p:stCondLst>
                                  <p:iterate type="lt">
                                    <p:tmPct val="0"/>
                                  </p:iterate>
                                  <p:childTnLst>
                                    <p:set>
                                      <p:cBhvr>
                                        <p:cTn id="60" dur="1" fill="hold">
                                          <p:stCondLst>
                                            <p:cond delay="0"/>
                                          </p:stCondLst>
                                        </p:cTn>
                                        <p:tgtEl>
                                          <p:spTgt spid="21"/>
                                        </p:tgtEl>
                                        <p:attrNameLst>
                                          <p:attrName>style.visibility</p:attrName>
                                        </p:attrNameLst>
                                      </p:cBhvr>
                                      <p:to>
                                        <p:strVal val="visible"/>
                                      </p:to>
                                    </p:set>
                                    <p:animEffect transition="in" filter="fade">
                                      <p:cBhvr>
                                        <p:cTn id="61" dur="750"/>
                                        <p:tgtEl>
                                          <p:spTgt spid="21"/>
                                        </p:tgtEl>
                                      </p:cBhvr>
                                    </p:animEffect>
                                    <p:anim calcmode="lin" valueType="num">
                                      <p:cBhvr>
                                        <p:cTn id="62" dur="750" fill="hold"/>
                                        <p:tgtEl>
                                          <p:spTgt spid="21"/>
                                        </p:tgtEl>
                                        <p:attrNameLst>
                                          <p:attrName>ppt_x</p:attrName>
                                        </p:attrNameLst>
                                      </p:cBhvr>
                                      <p:tavLst>
                                        <p:tav tm="0">
                                          <p:val>
                                            <p:strVal val="#ppt_x"/>
                                          </p:val>
                                        </p:tav>
                                        <p:tav tm="100000">
                                          <p:val>
                                            <p:strVal val="#ppt_x"/>
                                          </p:val>
                                        </p:tav>
                                      </p:tavLst>
                                    </p:anim>
                                    <p:anim calcmode="lin" valueType="num">
                                      <p:cBhvr>
                                        <p:cTn id="63" dur="7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a:t>
            </a:r>
          </a:p>
        </p:txBody>
      </p:sp>
      <p:sp>
        <p:nvSpPr>
          <p:cNvPr id="3" name="Content Placeholder 2"/>
          <p:cNvSpPr>
            <a:spLocks noGrp="1"/>
          </p:cNvSpPr>
          <p:nvPr>
            <p:ph idx="13"/>
          </p:nvPr>
        </p:nvSpPr>
        <p:spPr>
          <a:xfrm>
            <a:off x="607729" y="1109968"/>
            <a:ext cx="7907621" cy="4399111"/>
          </a:xfrm>
        </p:spPr>
        <p:txBody>
          <a:bodyPr/>
          <a:lstStyle/>
          <a:p>
            <a:r>
              <a:rPr lang="en-US" sz="2000" dirty="0"/>
              <a:t>Did you provide your reader the information that he/she needs, so that follow-up questions aren’t necessary?</a:t>
            </a:r>
          </a:p>
          <a:p>
            <a:endParaRPr lang="en-US" dirty="0"/>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sp>
        <p:nvSpPr>
          <p:cNvPr id="6" name="Rectangle: Rounded Corners 5"/>
          <p:cNvSpPr/>
          <p:nvPr/>
        </p:nvSpPr>
        <p:spPr>
          <a:xfrm>
            <a:off x="1196622" y="2111023"/>
            <a:ext cx="6502400" cy="177235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You will need to contact the team leader who has just been assigned to the recruiting team. The leader will tell you when and where the next meeting is and the agenda. Let the team leader know that you have been notified of this change.</a:t>
            </a:r>
          </a:p>
        </p:txBody>
      </p:sp>
      <p:sp>
        <p:nvSpPr>
          <p:cNvPr id="9" name="Rectangle: Rounded Corners 8"/>
          <p:cNvSpPr/>
          <p:nvPr/>
        </p:nvSpPr>
        <p:spPr>
          <a:xfrm>
            <a:off x="1196622" y="4295423"/>
            <a:ext cx="6502400" cy="1772355"/>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dirty="0">
                <a:solidFill>
                  <a:schemeClr val="bg1"/>
                </a:solidFill>
                <a:latin typeface="Corbel" panose="020B0503020204020204" pitchFamily="34" charset="0"/>
              </a:rPr>
              <a:t>You will need to contact Jim Bain, the new team leader for the recruiting team. Jim will notify everyone when and where the next meeting is and provide the agenda. Let Jim know at company@ourcompany.org by 5:00 p.m. Friday that you have been notified of this change.</a:t>
            </a:r>
          </a:p>
        </p:txBody>
      </p:sp>
    </p:spTree>
    <p:extLst>
      <p:ext uri="{BB962C8B-B14F-4D97-AF65-F5344CB8AC3E}">
        <p14:creationId xmlns:p14="http://schemas.microsoft.com/office/powerpoint/2010/main" val="39531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Concise</a:t>
            </a:r>
          </a:p>
        </p:txBody>
      </p:sp>
      <p:sp>
        <p:nvSpPr>
          <p:cNvPr id="3" name="Content Placeholder 2"/>
          <p:cNvSpPr>
            <a:spLocks noGrp="1"/>
          </p:cNvSpPr>
          <p:nvPr>
            <p:ph idx="13"/>
          </p:nvPr>
        </p:nvSpPr>
        <p:spPr>
          <a:xfrm>
            <a:off x="607729" y="1109968"/>
            <a:ext cx="7907621" cy="4399111"/>
          </a:xfrm>
        </p:spPr>
        <p:txBody>
          <a:bodyPr/>
          <a:lstStyle/>
          <a:p>
            <a:r>
              <a:rPr lang="en-US" sz="2000" dirty="0"/>
              <a:t>Did you use the fewest words possible so your busy reader doesn’t need to see useless information?</a:t>
            </a:r>
          </a:p>
          <a:p>
            <a:endParaRPr lang="en-US" dirty="0"/>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sp>
        <p:nvSpPr>
          <p:cNvPr id="6" name="Rectangle: Rounded Corners 5"/>
          <p:cNvSpPr/>
          <p:nvPr/>
        </p:nvSpPr>
        <p:spPr>
          <a:xfrm>
            <a:off x="320980" y="1816906"/>
            <a:ext cx="6671732" cy="32002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We are writing to inform you that the purpose of this letter is to indicate that if we are unable to mutually benefit from our seller/buyer relationship, with satisfactory payment, then we have no alternative other than to sever the relationship. In other words, unless the account is handled in 45 days, we will have to change your terms to a permanent COD basis. Due to the fact that your account is past due for the amount of $1,500, the privilege of buying on credit will in the future no longer be available because we can longer provide that service until your unpaid balance is paid.</a:t>
            </a:r>
          </a:p>
        </p:txBody>
      </p:sp>
      <p:sp>
        <p:nvSpPr>
          <p:cNvPr id="9" name="Rectangle: Rounded Corners 8"/>
          <p:cNvSpPr/>
          <p:nvPr/>
        </p:nvSpPr>
        <p:spPr>
          <a:xfrm>
            <a:off x="317530" y="5123063"/>
            <a:ext cx="6675182" cy="1276767"/>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dirty="0">
                <a:solidFill>
                  <a:schemeClr val="bg1"/>
                </a:solidFill>
                <a:latin typeface="Corbel" panose="020B0503020204020204" pitchFamily="34" charset="0"/>
              </a:rPr>
              <a:t>Please pay your $1,500 account balance by (date) to keep your credit account open. After that date, your account will be permanent COD.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461" y="1957353"/>
            <a:ext cx="737734" cy="2919320"/>
          </a:xfrm>
          <a:prstGeom prst="rect">
            <a:avLst/>
          </a:prstGeom>
        </p:spPr>
      </p:pic>
      <p:sp>
        <p:nvSpPr>
          <p:cNvPr id="8" name="Content Placeholder 2"/>
          <p:cNvSpPr txBox="1">
            <a:spLocks/>
          </p:cNvSpPr>
          <p:nvPr/>
        </p:nvSpPr>
        <p:spPr>
          <a:xfrm>
            <a:off x="7854014" y="2968619"/>
            <a:ext cx="1322671" cy="1568953"/>
          </a:xfrm>
          <a:prstGeom prst="rect">
            <a:avLst/>
          </a:prstGeom>
        </p:spPr>
        <p:txBody>
          <a:bodyPr vert="horz" lIns="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AA0B19"/>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500" kern="1200">
                <a:solidFill>
                  <a:srgbClr val="4A4E52"/>
                </a:solidFill>
                <a:latin typeface="+mn-lt"/>
                <a:ea typeface="+mn-ea"/>
                <a:cs typeface="+mn-cs"/>
              </a:defRPr>
            </a:lvl2pPr>
            <a:lvl3pPr marL="942975" indent="-257175" algn="l" defTabSz="685800" rtl="0" eaLnBrk="1" latinLnBrk="0" hangingPunct="1">
              <a:lnSpc>
                <a:spcPct val="90000"/>
              </a:lnSpc>
              <a:spcBef>
                <a:spcPts val="375"/>
              </a:spcBef>
              <a:buClr>
                <a:srgbClr val="81ADB5"/>
              </a:buClr>
              <a:buFont typeface="Arial" panose="020B0604020202020204" pitchFamily="34" charset="0"/>
              <a:buChar char="•"/>
              <a:defRPr sz="1350" kern="1200">
                <a:solidFill>
                  <a:srgbClr val="4A4E52"/>
                </a:solidFill>
                <a:latin typeface="+mn-lt"/>
                <a:ea typeface="+mn-ea"/>
                <a:cs typeface="+mn-cs"/>
              </a:defRPr>
            </a:lvl3pPr>
            <a:lvl4pPr marL="1200150" indent="-171450" algn="l" defTabSz="685800" rtl="0" eaLnBrk="1" latinLnBrk="0" hangingPunct="1">
              <a:lnSpc>
                <a:spcPct val="90000"/>
              </a:lnSpc>
              <a:spcBef>
                <a:spcPts val="375"/>
              </a:spcBef>
              <a:buFont typeface="Calibri" panose="020F0502020204030204" pitchFamily="34" charset="0"/>
              <a:buChar char="-"/>
              <a:defRPr sz="1200" kern="1200">
                <a:solidFill>
                  <a:srgbClr val="4A4E5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4A4E5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3200" dirty="0">
                <a:solidFill>
                  <a:srgbClr val="C00000"/>
                </a:solidFill>
              </a:rPr>
              <a:t>107 </a:t>
            </a:r>
          </a:p>
          <a:p>
            <a:pPr algn="ctr"/>
            <a:r>
              <a:rPr lang="en-US" sz="3200" dirty="0">
                <a:solidFill>
                  <a:srgbClr val="C00000"/>
                </a:solidFill>
              </a:rPr>
              <a:t>words</a:t>
            </a:r>
          </a:p>
          <a:p>
            <a:pPr algn="ctr"/>
            <a:endParaRPr lang="en-US" sz="2400"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384" y="5123063"/>
            <a:ext cx="323606" cy="1280556"/>
          </a:xfrm>
          <a:prstGeom prst="rect">
            <a:avLst/>
          </a:prstGeom>
        </p:spPr>
      </p:pic>
      <p:sp>
        <p:nvSpPr>
          <p:cNvPr id="11" name="Content Placeholder 2"/>
          <p:cNvSpPr txBox="1">
            <a:spLocks/>
          </p:cNvSpPr>
          <p:nvPr/>
        </p:nvSpPr>
        <p:spPr>
          <a:xfrm>
            <a:off x="7789990" y="5289047"/>
            <a:ext cx="1322671" cy="1568953"/>
          </a:xfrm>
          <a:prstGeom prst="rect">
            <a:avLst/>
          </a:prstGeom>
        </p:spPr>
        <p:txBody>
          <a:bodyPr vert="horz" lIns="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AA0B19"/>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500" kern="1200">
                <a:solidFill>
                  <a:srgbClr val="4A4E52"/>
                </a:solidFill>
                <a:latin typeface="+mn-lt"/>
                <a:ea typeface="+mn-ea"/>
                <a:cs typeface="+mn-cs"/>
              </a:defRPr>
            </a:lvl2pPr>
            <a:lvl3pPr marL="942975" indent="-257175" algn="l" defTabSz="685800" rtl="0" eaLnBrk="1" latinLnBrk="0" hangingPunct="1">
              <a:lnSpc>
                <a:spcPct val="90000"/>
              </a:lnSpc>
              <a:spcBef>
                <a:spcPts val="375"/>
              </a:spcBef>
              <a:buClr>
                <a:srgbClr val="81ADB5"/>
              </a:buClr>
              <a:buFont typeface="Arial" panose="020B0604020202020204" pitchFamily="34" charset="0"/>
              <a:buChar char="•"/>
              <a:defRPr sz="1350" kern="1200">
                <a:solidFill>
                  <a:srgbClr val="4A4E52"/>
                </a:solidFill>
                <a:latin typeface="+mn-lt"/>
                <a:ea typeface="+mn-ea"/>
                <a:cs typeface="+mn-cs"/>
              </a:defRPr>
            </a:lvl3pPr>
            <a:lvl4pPr marL="1200150" indent="-171450" algn="l" defTabSz="685800" rtl="0" eaLnBrk="1" latinLnBrk="0" hangingPunct="1">
              <a:lnSpc>
                <a:spcPct val="90000"/>
              </a:lnSpc>
              <a:spcBef>
                <a:spcPts val="375"/>
              </a:spcBef>
              <a:buFont typeface="Calibri" panose="020F0502020204030204" pitchFamily="34" charset="0"/>
              <a:buChar char="-"/>
              <a:defRPr sz="1200" kern="1200">
                <a:solidFill>
                  <a:srgbClr val="4A4E5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4A4E5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3200" dirty="0">
                <a:solidFill>
                  <a:srgbClr val="52823A"/>
                </a:solidFill>
              </a:rPr>
              <a:t>23</a:t>
            </a:r>
          </a:p>
          <a:p>
            <a:pPr algn="ctr"/>
            <a:r>
              <a:rPr lang="en-US" sz="3200" dirty="0">
                <a:solidFill>
                  <a:srgbClr val="52823A"/>
                </a:solidFill>
              </a:rPr>
              <a:t>words</a:t>
            </a:r>
          </a:p>
          <a:p>
            <a:pPr algn="ctr"/>
            <a:endParaRPr lang="en-US" sz="2400" dirty="0">
              <a:solidFill>
                <a:schemeClr val="tx1"/>
              </a:solidFill>
            </a:endParaRPr>
          </a:p>
        </p:txBody>
      </p:sp>
    </p:spTree>
    <p:extLst>
      <p:ext uri="{BB962C8B-B14F-4D97-AF65-F5344CB8AC3E}">
        <p14:creationId xmlns:p14="http://schemas.microsoft.com/office/powerpoint/2010/main" val="36301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strVal val="#ppt_x"/>
                                          </p:val>
                                        </p:tav>
                                        <p:tav tm="100000">
                                          <p:val>
                                            <p:strVal val="#ppt_x"/>
                                          </p:val>
                                        </p:tav>
                                      </p:tavLst>
                                    </p:anim>
                                    <p:anim calcmode="lin" valueType="num">
                                      <p:cBhvr>
                                        <p:cTn id="35" dur="500" fill="hold"/>
                                        <p:tgtEl>
                                          <p:spTgt spid="11"/>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anim calcmode="lin" valueType="num">
                                      <p:cBhvr>
                                        <p:cTn id="39" dur="500" fill="hold"/>
                                        <p:tgtEl>
                                          <p:spTgt spid="10"/>
                                        </p:tgtEl>
                                        <p:attrNameLst>
                                          <p:attrName>ppt_x</p:attrName>
                                        </p:attrNameLst>
                                      </p:cBhvr>
                                      <p:tavLst>
                                        <p:tav tm="0">
                                          <p:val>
                                            <p:strVal val="#ppt_x"/>
                                          </p:val>
                                        </p:tav>
                                        <p:tav tm="100000">
                                          <p:val>
                                            <p:strVal val="#ppt_x"/>
                                          </p:val>
                                        </p:tav>
                                      </p:tavLst>
                                    </p:anim>
                                    <p:anim calcmode="lin" valueType="num">
                                      <p:cBhvr>
                                        <p:cTn id="4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Clear</a:t>
            </a:r>
          </a:p>
        </p:txBody>
      </p:sp>
      <p:sp>
        <p:nvSpPr>
          <p:cNvPr id="3" name="Content Placeholder 2"/>
          <p:cNvSpPr>
            <a:spLocks noGrp="1"/>
          </p:cNvSpPr>
          <p:nvPr>
            <p:ph idx="13"/>
          </p:nvPr>
        </p:nvSpPr>
        <p:spPr>
          <a:xfrm>
            <a:off x="607729" y="1109968"/>
            <a:ext cx="7907621" cy="4399111"/>
          </a:xfrm>
        </p:spPr>
        <p:txBody>
          <a:bodyPr/>
          <a:lstStyle/>
          <a:p>
            <a:r>
              <a:rPr lang="en-US" sz="2000" dirty="0"/>
              <a:t>Have you thought about what your reader knows and doesn’t know and the words you choose to use or you’re writing based on what YOU know and what makes sense to you?</a:t>
            </a:r>
          </a:p>
          <a:p>
            <a:endParaRPr lang="en-US" dirty="0"/>
          </a:p>
        </p:txBody>
      </p:sp>
      <p:sp>
        <p:nvSpPr>
          <p:cNvPr id="4" name="Slide Number Placeholder 3"/>
          <p:cNvSpPr>
            <a:spLocks noGrp="1"/>
          </p:cNvSpPr>
          <p:nvPr>
            <p:ph type="sldNum" sz="quarter" idx="12"/>
          </p:nvPr>
        </p:nvSpPr>
        <p:spPr/>
        <p:txBody>
          <a:bodyPr/>
          <a:lstStyle/>
          <a:p>
            <a:r>
              <a:rPr lang="en-GB" dirty="0"/>
              <a:t>QUALITY. PRODUCTIVITY.  INNOVATION.</a:t>
            </a:r>
          </a:p>
        </p:txBody>
      </p:sp>
      <p:sp>
        <p:nvSpPr>
          <p:cNvPr id="6" name="Rectangle: Rounded Corners 5"/>
          <p:cNvSpPr/>
          <p:nvPr/>
        </p:nvSpPr>
        <p:spPr>
          <a:xfrm>
            <a:off x="1004711" y="2216015"/>
            <a:ext cx="3759200" cy="10389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Jack told Jim that he could leave the meeting early.</a:t>
            </a:r>
          </a:p>
        </p:txBody>
      </p:sp>
      <p:sp>
        <p:nvSpPr>
          <p:cNvPr id="9" name="Rectangle: Rounded Corners 8"/>
          <p:cNvSpPr/>
          <p:nvPr/>
        </p:nvSpPr>
        <p:spPr>
          <a:xfrm>
            <a:off x="1004711" y="3460045"/>
            <a:ext cx="3759200" cy="1360311"/>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b="1" i="1" dirty="0">
                <a:solidFill>
                  <a:schemeClr val="bg1"/>
                </a:solidFill>
                <a:latin typeface="Corbel" panose="020B0503020204020204" pitchFamily="34" charset="0"/>
              </a:rPr>
              <a:t>Jack said to Jim, “You may leave the meeting early.”</a:t>
            </a:r>
          </a:p>
          <a:p>
            <a:pPr marL="285750" indent="-285750">
              <a:buFont typeface="Arial" panose="020B0604020202020204" pitchFamily="34" charset="0"/>
              <a:buChar char="•"/>
            </a:pPr>
            <a:r>
              <a:rPr lang="en-US" b="1" i="1" dirty="0">
                <a:solidFill>
                  <a:schemeClr val="bg1"/>
                </a:solidFill>
                <a:latin typeface="Corbel" panose="020B0503020204020204" pitchFamily="34" charset="0"/>
              </a:rPr>
              <a:t>Jack told Jim that Jim could leave the meeting early.</a:t>
            </a:r>
          </a:p>
        </p:txBody>
      </p:sp>
      <p:pic>
        <p:nvPicPr>
          <p:cNvPr id="7" name="Picture 6"/>
          <p:cNvPicPr>
            <a:picLocks noChangeAspect="1"/>
          </p:cNvPicPr>
          <p:nvPr/>
        </p:nvPicPr>
        <p:blipFill>
          <a:blip r:embed="rId3"/>
          <a:stretch>
            <a:fillRect/>
          </a:stretch>
        </p:blipFill>
        <p:spPr>
          <a:xfrm>
            <a:off x="5198534" y="2046365"/>
            <a:ext cx="3554706" cy="3778701"/>
          </a:xfrm>
          <a:prstGeom prst="rect">
            <a:avLst/>
          </a:prstGeom>
        </p:spPr>
      </p:pic>
      <p:sp>
        <p:nvSpPr>
          <p:cNvPr id="10" name="Rectangle: Rounded Corners 9"/>
          <p:cNvSpPr/>
          <p:nvPr/>
        </p:nvSpPr>
        <p:spPr>
          <a:xfrm>
            <a:off x="1035756" y="5025469"/>
            <a:ext cx="3759200" cy="1360311"/>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b="1" i="1" dirty="0">
                <a:solidFill>
                  <a:schemeClr val="bg1"/>
                </a:solidFill>
                <a:latin typeface="Corbel" panose="020B0503020204020204" pitchFamily="34" charset="0"/>
              </a:rPr>
              <a:t>Jack said to Jim, “I am leaving the meeting early.”</a:t>
            </a:r>
          </a:p>
        </p:txBody>
      </p:sp>
      <p:pic>
        <p:nvPicPr>
          <p:cNvPr id="8" name="Picture 7"/>
          <p:cNvPicPr>
            <a:picLocks noChangeAspect="1"/>
          </p:cNvPicPr>
          <p:nvPr/>
        </p:nvPicPr>
        <p:blipFill>
          <a:blip r:embed="rId4"/>
          <a:stretch>
            <a:fillRect/>
          </a:stretch>
        </p:blipFill>
        <p:spPr>
          <a:xfrm>
            <a:off x="5191938" y="2735473"/>
            <a:ext cx="3545789" cy="2555766"/>
          </a:xfrm>
          <a:prstGeom prst="rect">
            <a:avLst/>
          </a:prstGeom>
        </p:spPr>
      </p:pic>
    </p:spTree>
    <p:extLst>
      <p:ext uri="{BB962C8B-B14F-4D97-AF65-F5344CB8AC3E}">
        <p14:creationId xmlns:p14="http://schemas.microsoft.com/office/powerpoint/2010/main" val="380038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anim calcmode="lin" valueType="num">
                                      <p:cBhvr>
                                        <p:cTn id="29" dur="500" fill="hold"/>
                                        <p:tgtEl>
                                          <p:spTgt spid="10"/>
                                        </p:tgtEl>
                                        <p:attrNameLst>
                                          <p:attrName>ppt_x</p:attrName>
                                        </p:attrNameLst>
                                      </p:cBhvr>
                                      <p:tavLst>
                                        <p:tav tm="0">
                                          <p:val>
                                            <p:strVal val="#ppt_x"/>
                                          </p:val>
                                        </p:tav>
                                        <p:tav tm="100000">
                                          <p:val>
                                            <p:strVal val="#ppt_x"/>
                                          </p:val>
                                        </p:tav>
                                      </p:tavLst>
                                    </p:anim>
                                    <p:anim calcmode="lin" valueType="num">
                                      <p:cBhvr>
                                        <p:cTn id="30" dur="500" fill="hold"/>
                                        <p:tgtEl>
                                          <p:spTgt spid="10"/>
                                        </p:tgtEl>
                                        <p:attrNameLst>
                                          <p:attrName>ppt_y</p:attrName>
                                        </p:attrNameLst>
                                      </p:cBhvr>
                                      <p:tavLst>
                                        <p:tav tm="0">
                                          <p:val>
                                            <p:strVal val="#ppt_y+.1"/>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42"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anim calcmode="lin" valueType="num">
                                      <p:cBhvr>
                                        <p:cTn id="37" dur="500" fill="hold"/>
                                        <p:tgtEl>
                                          <p:spTgt spid="7"/>
                                        </p:tgtEl>
                                        <p:attrNameLst>
                                          <p:attrName>ppt_x</p:attrName>
                                        </p:attrNameLst>
                                      </p:cBhvr>
                                      <p:tavLst>
                                        <p:tav tm="0">
                                          <p:val>
                                            <p:strVal val="#ppt_x"/>
                                          </p:val>
                                        </p:tav>
                                        <p:tav tm="100000">
                                          <p:val>
                                            <p:strVal val="#ppt_x"/>
                                          </p:val>
                                        </p:tav>
                                      </p:tavLst>
                                    </p:anim>
                                    <p:anim calcmode="lin" valueType="num">
                                      <p:cBhvr>
                                        <p:cTn id="38"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Agenda</a:t>
            </a:r>
          </a:p>
        </p:txBody>
      </p:sp>
      <p:sp>
        <p:nvSpPr>
          <p:cNvPr id="4" name="Content Placeholder 3"/>
          <p:cNvSpPr>
            <a:spLocks noGrp="1"/>
          </p:cNvSpPr>
          <p:nvPr>
            <p:ph idx="13"/>
          </p:nvPr>
        </p:nvSpPr>
        <p:spPr>
          <a:xfrm>
            <a:off x="607729" y="1324948"/>
            <a:ext cx="7907621" cy="4399111"/>
          </a:xfrm>
        </p:spPr>
        <p:txBody>
          <a:bodyPr>
            <a:normAutofit/>
          </a:bodyPr>
          <a:lstStyle/>
          <a:p>
            <a:r>
              <a:rPr lang="en-US" sz="2800" dirty="0"/>
              <a:t>Part I</a:t>
            </a:r>
          </a:p>
          <a:p>
            <a:pPr marL="457200" indent="-457200">
              <a:buFont typeface="Arial" panose="020B0604020202020204" pitchFamily="34" charset="0"/>
              <a:buChar char="•"/>
            </a:pPr>
            <a:r>
              <a:rPr lang="en-US" sz="2800" dirty="0">
                <a:solidFill>
                  <a:srgbClr val="4A4E52"/>
                </a:solidFill>
              </a:rPr>
              <a:t>Subject line</a:t>
            </a:r>
          </a:p>
          <a:p>
            <a:pPr marL="457200" indent="-457200">
              <a:buFont typeface="Arial" panose="020B0604020202020204" pitchFamily="34" charset="0"/>
              <a:buChar char="•"/>
            </a:pPr>
            <a:r>
              <a:rPr lang="en-US" sz="2800" dirty="0">
                <a:solidFill>
                  <a:srgbClr val="4A4E52"/>
                </a:solidFill>
              </a:rPr>
              <a:t>Salutation</a:t>
            </a:r>
          </a:p>
          <a:p>
            <a:pPr marL="457200" indent="-457200">
              <a:buFont typeface="Arial" panose="020B0604020202020204" pitchFamily="34" charset="0"/>
              <a:buChar char="•"/>
            </a:pPr>
            <a:r>
              <a:rPr lang="en-US" sz="2800" dirty="0">
                <a:solidFill>
                  <a:srgbClr val="4A4E52"/>
                </a:solidFill>
              </a:rPr>
              <a:t>Body</a:t>
            </a:r>
          </a:p>
          <a:p>
            <a:pPr marL="457200" indent="-457200">
              <a:buFont typeface="Arial" panose="020B0604020202020204" pitchFamily="34" charset="0"/>
              <a:buChar char="•"/>
            </a:pPr>
            <a:r>
              <a:rPr lang="en-US" sz="2800" dirty="0">
                <a:solidFill>
                  <a:srgbClr val="4A4E52"/>
                </a:solidFill>
              </a:rPr>
              <a:t>Closing</a:t>
            </a:r>
          </a:p>
          <a:p>
            <a:pPr marL="457200" indent="-457200">
              <a:buFont typeface="Arial" panose="020B0604020202020204" pitchFamily="34" charset="0"/>
              <a:buChar char="•"/>
            </a:pPr>
            <a:r>
              <a:rPr lang="en-US" sz="2800" dirty="0">
                <a:solidFill>
                  <a:srgbClr val="4A4E52"/>
                </a:solidFill>
              </a:rPr>
              <a:t>Font</a:t>
            </a:r>
          </a:p>
          <a:p>
            <a:pPr marL="457200" indent="-457200">
              <a:buFont typeface="Arial" panose="020B0604020202020204" pitchFamily="34" charset="0"/>
              <a:buChar char="•"/>
            </a:pPr>
            <a:r>
              <a:rPr lang="en-US" sz="2800" dirty="0">
                <a:solidFill>
                  <a:srgbClr val="4A4E52"/>
                </a:solidFill>
              </a:rPr>
              <a:t>Punctuation</a:t>
            </a:r>
          </a:p>
          <a:p>
            <a:r>
              <a:rPr lang="en-US" sz="2800" dirty="0"/>
              <a:t>Part II</a:t>
            </a:r>
          </a:p>
          <a:p>
            <a:pPr marL="457200" indent="-457200">
              <a:buFont typeface="Arial" panose="020B0604020202020204" pitchFamily="34" charset="0"/>
              <a:buChar char="•"/>
            </a:pPr>
            <a:r>
              <a:rPr lang="en-US" sz="2800" dirty="0">
                <a:solidFill>
                  <a:srgbClr val="4A4E52"/>
                </a:solidFill>
              </a:rPr>
              <a:t>The rule of 10 Cs …and loots of examples</a:t>
            </a:r>
          </a:p>
        </p:txBody>
      </p:sp>
      <p:sp>
        <p:nvSpPr>
          <p:cNvPr id="5" name="Slide Number Placeholder 4"/>
          <p:cNvSpPr>
            <a:spLocks noGrp="1"/>
          </p:cNvSpPr>
          <p:nvPr>
            <p:ph type="sldNum" sz="quarter" idx="12"/>
          </p:nvPr>
        </p:nvSpPr>
        <p:spPr/>
        <p:txBody>
          <a:bodyPr/>
          <a:lstStyle/>
          <a:p>
            <a:r>
              <a:rPr lang="en-GB"/>
              <a:t>QUALITY. PRODUCTIVITY.  INNOVATION.</a:t>
            </a:r>
            <a:endParaRPr lang="en-GB"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1756" y="1549360"/>
            <a:ext cx="3115101" cy="3115101"/>
          </a:xfrm>
          <a:prstGeom prst="rect">
            <a:avLst/>
          </a:prstGeom>
        </p:spPr>
      </p:pic>
    </p:spTree>
    <p:extLst>
      <p:ext uri="{BB962C8B-B14F-4D97-AF65-F5344CB8AC3E}">
        <p14:creationId xmlns:p14="http://schemas.microsoft.com/office/powerpoint/2010/main" val="2600614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Conversational</a:t>
            </a:r>
          </a:p>
        </p:txBody>
      </p:sp>
      <p:sp>
        <p:nvSpPr>
          <p:cNvPr id="3" name="Content Placeholder 2"/>
          <p:cNvSpPr>
            <a:spLocks noGrp="1"/>
          </p:cNvSpPr>
          <p:nvPr>
            <p:ph idx="13"/>
          </p:nvPr>
        </p:nvSpPr>
        <p:spPr>
          <a:xfrm>
            <a:off x="607729" y="1109968"/>
            <a:ext cx="7907621" cy="4399111"/>
          </a:xfrm>
        </p:spPr>
        <p:txBody>
          <a:bodyPr/>
          <a:lstStyle/>
          <a:p>
            <a:r>
              <a:rPr lang="en-US" sz="2000" dirty="0"/>
              <a:t>Does your writing sound like you’re writing to a human or to a robot?</a:t>
            </a:r>
          </a:p>
          <a:p>
            <a:endParaRPr lang="en-US" dirty="0"/>
          </a:p>
        </p:txBody>
      </p:sp>
      <p:sp>
        <p:nvSpPr>
          <p:cNvPr id="4" name="Slide Number Placeholder 3"/>
          <p:cNvSpPr>
            <a:spLocks noGrp="1"/>
          </p:cNvSpPr>
          <p:nvPr>
            <p:ph type="sldNum" sz="quarter" idx="12"/>
          </p:nvPr>
        </p:nvSpPr>
        <p:spPr/>
        <p:txBody>
          <a:bodyPr/>
          <a:lstStyle/>
          <a:p>
            <a:r>
              <a:rPr lang="en-GB" dirty="0"/>
              <a:t>QUALITY. PRODUCTIVITY.  INNOVATION.</a:t>
            </a:r>
          </a:p>
        </p:txBody>
      </p:sp>
      <p:sp>
        <p:nvSpPr>
          <p:cNvPr id="6" name="Rectangle: Rounded Corners 5"/>
          <p:cNvSpPr/>
          <p:nvPr/>
        </p:nvSpPr>
        <p:spPr>
          <a:xfrm>
            <a:off x="1035756" y="1828800"/>
            <a:ext cx="7044265" cy="19755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Please be advised that I am sending your materials pursuant to your request under separate cover and also inquiring today in regards to your August 10 Order #249. Thank you for the acknowledgement that you received it. Kindly let me know if the order was complete upon receipt of it. With reference to the aforementioned order, it was shipped August 4.</a:t>
            </a:r>
          </a:p>
        </p:txBody>
      </p:sp>
      <p:sp>
        <p:nvSpPr>
          <p:cNvPr id="10" name="Rectangle: Rounded Corners 9"/>
          <p:cNvSpPr/>
          <p:nvPr/>
        </p:nvSpPr>
        <p:spPr>
          <a:xfrm>
            <a:off x="1035755" y="4523189"/>
            <a:ext cx="7044265" cy="1392190"/>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dirty="0">
                <a:solidFill>
                  <a:schemeClr val="bg1"/>
                </a:solidFill>
                <a:latin typeface="Corbel" panose="020B0503020204020204" pitchFamily="34" charset="0"/>
              </a:rPr>
              <a:t>You will receive your requested materials in a separate package. Also, was Order #249 (shipped August 4) complete?</a:t>
            </a:r>
          </a:p>
        </p:txBody>
      </p:sp>
      <p:pic>
        <p:nvPicPr>
          <p:cNvPr id="5" name="Picture 4"/>
          <p:cNvPicPr>
            <a:picLocks noChangeAspect="1"/>
          </p:cNvPicPr>
          <p:nvPr/>
        </p:nvPicPr>
        <p:blipFill>
          <a:blip r:embed="rId3"/>
          <a:stretch>
            <a:fillRect/>
          </a:stretch>
        </p:blipFill>
        <p:spPr>
          <a:xfrm>
            <a:off x="5016235" y="3854191"/>
            <a:ext cx="3716780" cy="2100263"/>
          </a:xfrm>
          <a:prstGeom prst="rect">
            <a:avLst/>
          </a:prstGeom>
        </p:spPr>
      </p:pic>
    </p:spTree>
    <p:extLst>
      <p:ext uri="{BB962C8B-B14F-4D97-AF65-F5344CB8AC3E}">
        <p14:creationId xmlns:p14="http://schemas.microsoft.com/office/powerpoint/2010/main" val="291785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anim calcmode="lin" valueType="num">
                                      <p:cBhvr>
                                        <p:cTn id="21" dur="500" fill="hold"/>
                                        <p:tgtEl>
                                          <p:spTgt spid="10"/>
                                        </p:tgtEl>
                                        <p:attrNameLst>
                                          <p:attrName>ppt_x</p:attrName>
                                        </p:attrNameLst>
                                      </p:cBhvr>
                                      <p:tavLst>
                                        <p:tav tm="0">
                                          <p:val>
                                            <p:strVal val="#ppt_x"/>
                                          </p:val>
                                        </p:tav>
                                        <p:tav tm="100000">
                                          <p:val>
                                            <p:strVal val="#ppt_x"/>
                                          </p:val>
                                        </p:tav>
                                      </p:tavLst>
                                    </p:anim>
                                    <p:anim calcmode="lin" valueType="num">
                                      <p:cBhvr>
                                        <p:cTn id="22" dur="500" fill="hold"/>
                                        <p:tgtEl>
                                          <p:spTgt spid="10"/>
                                        </p:tgtEl>
                                        <p:attrNameLst>
                                          <p:attrName>ppt_y</p:attrName>
                                        </p:attrNameLst>
                                      </p:cBhvr>
                                      <p:tavLst>
                                        <p:tav tm="0">
                                          <p:val>
                                            <p:strVal val="#ppt_y+.1"/>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Courteous</a:t>
            </a:r>
          </a:p>
        </p:txBody>
      </p:sp>
      <p:sp>
        <p:nvSpPr>
          <p:cNvPr id="3" name="Content Placeholder 2"/>
          <p:cNvSpPr>
            <a:spLocks noGrp="1"/>
          </p:cNvSpPr>
          <p:nvPr>
            <p:ph idx="13"/>
          </p:nvPr>
        </p:nvSpPr>
        <p:spPr>
          <a:xfrm>
            <a:off x="607729" y="1109968"/>
            <a:ext cx="7907621" cy="4399111"/>
          </a:xfrm>
        </p:spPr>
        <p:txBody>
          <a:bodyPr/>
          <a:lstStyle/>
          <a:p>
            <a:r>
              <a:rPr lang="en-US" sz="2000" dirty="0"/>
              <a:t>Is your tone pleasant and did you show your reader how he/she benefits from your information OR does the message sound demanding?</a:t>
            </a:r>
            <a:endParaRPr lang="en-US" dirty="0"/>
          </a:p>
        </p:txBody>
      </p:sp>
      <p:sp>
        <p:nvSpPr>
          <p:cNvPr id="4" name="Slide Number Placeholder 3"/>
          <p:cNvSpPr>
            <a:spLocks noGrp="1"/>
          </p:cNvSpPr>
          <p:nvPr>
            <p:ph type="sldNum" sz="quarter" idx="12"/>
          </p:nvPr>
        </p:nvSpPr>
        <p:spPr/>
        <p:txBody>
          <a:bodyPr/>
          <a:lstStyle/>
          <a:p>
            <a:r>
              <a:rPr lang="en-GB" dirty="0"/>
              <a:t>QUALITY. PRODUCTIVITY.  INNOVATION.</a:t>
            </a:r>
          </a:p>
        </p:txBody>
      </p:sp>
      <p:sp>
        <p:nvSpPr>
          <p:cNvPr id="6" name="Rectangle: Rounded Corners 5"/>
          <p:cNvSpPr/>
          <p:nvPr/>
        </p:nvSpPr>
        <p:spPr>
          <a:xfrm>
            <a:off x="1035756" y="1828800"/>
            <a:ext cx="6877755" cy="1530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You can’t use that door even if it is closer to the parking lot because company policy says that door is to be used only by guests. I can’t grant you an exception. You certainly should know by</a:t>
            </a:r>
          </a:p>
          <a:p>
            <a:r>
              <a:rPr lang="en-US" b="1" i="1" dirty="0">
                <a:latin typeface="Corbel" panose="020B0503020204020204" pitchFamily="34" charset="0"/>
              </a:rPr>
              <a:t>now which door is the employee door!</a:t>
            </a:r>
          </a:p>
        </p:txBody>
      </p:sp>
      <p:sp>
        <p:nvSpPr>
          <p:cNvPr id="10" name="Rectangle: Rounded Corners 9"/>
          <p:cNvSpPr/>
          <p:nvPr/>
        </p:nvSpPr>
        <p:spPr>
          <a:xfrm>
            <a:off x="1035757" y="3804357"/>
            <a:ext cx="3324764" cy="1907821"/>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dirty="0">
                <a:solidFill>
                  <a:schemeClr val="bg1"/>
                </a:solidFill>
                <a:latin typeface="Corbel" panose="020B0503020204020204" pitchFamily="34" charset="0"/>
              </a:rPr>
              <a:t>Door A is reserved for guests only. Door B is always available for all employees.</a:t>
            </a:r>
          </a:p>
        </p:txBody>
      </p:sp>
      <p:pic>
        <p:nvPicPr>
          <p:cNvPr id="7" name="Picture 6"/>
          <p:cNvPicPr>
            <a:picLocks noChangeAspect="1"/>
          </p:cNvPicPr>
          <p:nvPr/>
        </p:nvPicPr>
        <p:blipFill>
          <a:blip r:embed="rId3"/>
          <a:stretch>
            <a:fillRect/>
          </a:stretch>
        </p:blipFill>
        <p:spPr>
          <a:xfrm>
            <a:off x="4590439" y="3631325"/>
            <a:ext cx="4154829" cy="2323130"/>
          </a:xfrm>
          <a:prstGeom prst="rect">
            <a:avLst/>
          </a:prstGeom>
        </p:spPr>
      </p:pic>
    </p:spTree>
    <p:extLst>
      <p:ext uri="{BB962C8B-B14F-4D97-AF65-F5344CB8AC3E}">
        <p14:creationId xmlns:p14="http://schemas.microsoft.com/office/powerpoint/2010/main" val="136639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Courteous</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sp>
        <p:nvSpPr>
          <p:cNvPr id="6" name="Rectangle: Rounded Corners 5"/>
          <p:cNvSpPr/>
          <p:nvPr/>
        </p:nvSpPr>
        <p:spPr>
          <a:xfrm>
            <a:off x="338666" y="1129860"/>
            <a:ext cx="3838223" cy="31712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If you had followed the instructions that came with the product, you wouldn’t be requesting another one to replace the broken one you returned. Even though you didn’t follow the directions, we are going to send you a replacement.</a:t>
            </a:r>
          </a:p>
        </p:txBody>
      </p:sp>
      <p:sp>
        <p:nvSpPr>
          <p:cNvPr id="9" name="Rectangle: Rounded Corners 8"/>
          <p:cNvSpPr/>
          <p:nvPr/>
        </p:nvSpPr>
        <p:spPr>
          <a:xfrm>
            <a:off x="607728" y="4666986"/>
            <a:ext cx="8084715" cy="1462881"/>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dirty="0">
                <a:solidFill>
                  <a:schemeClr val="bg1"/>
                </a:solidFill>
                <a:latin typeface="Corbel" panose="020B0503020204020204" pitchFamily="34" charset="0"/>
              </a:rPr>
              <a:t>You will receive your replacement, along with an updated instruction manual, by Friday. Page 13 diagrams the steps to using your product to ensure that it provides years of dependable service.</a:t>
            </a:r>
          </a:p>
        </p:txBody>
      </p:sp>
      <p:pic>
        <p:nvPicPr>
          <p:cNvPr id="5" name="Picture 4"/>
          <p:cNvPicPr>
            <a:picLocks noChangeAspect="1"/>
          </p:cNvPicPr>
          <p:nvPr/>
        </p:nvPicPr>
        <p:blipFill>
          <a:blip r:embed="rId3"/>
          <a:stretch>
            <a:fillRect/>
          </a:stretch>
        </p:blipFill>
        <p:spPr>
          <a:xfrm>
            <a:off x="4560710" y="1161052"/>
            <a:ext cx="4294963" cy="3140015"/>
          </a:xfrm>
          <a:prstGeom prst="rect">
            <a:avLst/>
          </a:prstGeom>
        </p:spPr>
      </p:pic>
    </p:spTree>
    <p:extLst>
      <p:ext uri="{BB962C8B-B14F-4D97-AF65-F5344CB8AC3E}">
        <p14:creationId xmlns:p14="http://schemas.microsoft.com/office/powerpoint/2010/main" val="288281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a:t>
            </a:r>
          </a:p>
        </p:txBody>
      </p:sp>
      <p:sp>
        <p:nvSpPr>
          <p:cNvPr id="3" name="Content Placeholder 2"/>
          <p:cNvSpPr>
            <a:spLocks noGrp="1"/>
          </p:cNvSpPr>
          <p:nvPr>
            <p:ph idx="13"/>
          </p:nvPr>
        </p:nvSpPr>
        <p:spPr>
          <a:xfrm>
            <a:off x="607729" y="1109968"/>
            <a:ext cx="7907621" cy="4399111"/>
          </a:xfrm>
        </p:spPr>
        <p:txBody>
          <a:bodyPr/>
          <a:lstStyle/>
          <a:p>
            <a:r>
              <a:rPr lang="en-US" sz="2000" dirty="0"/>
              <a:t>At the first glance, does your message look professional and give a good first impression?</a:t>
            </a:r>
            <a:endParaRPr lang="en-US" dirty="0"/>
          </a:p>
        </p:txBody>
      </p:sp>
      <p:sp>
        <p:nvSpPr>
          <p:cNvPr id="4" name="Slide Number Placeholder 3"/>
          <p:cNvSpPr>
            <a:spLocks noGrp="1"/>
          </p:cNvSpPr>
          <p:nvPr>
            <p:ph type="sldNum" sz="quarter" idx="12"/>
          </p:nvPr>
        </p:nvSpPr>
        <p:spPr/>
        <p:txBody>
          <a:bodyPr/>
          <a:lstStyle/>
          <a:p>
            <a:r>
              <a:rPr lang="en-GB" dirty="0"/>
              <a:t>QUALITY. PRODUCTIVITY.  INNOVATION.</a:t>
            </a:r>
          </a:p>
        </p:txBody>
      </p:sp>
      <p:sp>
        <p:nvSpPr>
          <p:cNvPr id="6" name="Rectangle: Rounded Corners 5"/>
          <p:cNvSpPr/>
          <p:nvPr/>
        </p:nvSpPr>
        <p:spPr>
          <a:xfrm>
            <a:off x="1035756" y="1828800"/>
            <a:ext cx="6877755" cy="1530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Here are a list off the attendees; Susanna </a:t>
            </a:r>
            <a:r>
              <a:rPr lang="en-US" b="1" i="1" dirty="0" err="1">
                <a:latin typeface="Corbel" panose="020B0503020204020204" pitchFamily="34" charset="0"/>
              </a:rPr>
              <a:t>Arreaza</a:t>
            </a:r>
            <a:r>
              <a:rPr lang="en-US" b="1" i="1" dirty="0">
                <a:latin typeface="Corbel" panose="020B0503020204020204" pitchFamily="34" charset="0"/>
              </a:rPr>
              <a:t>, Doris </a:t>
            </a:r>
            <a:r>
              <a:rPr lang="en-US" b="1" i="1" dirty="0" err="1">
                <a:latin typeface="Corbel" panose="020B0503020204020204" pitchFamily="34" charset="0"/>
              </a:rPr>
              <a:t>Belmount</a:t>
            </a:r>
            <a:r>
              <a:rPr lang="en-US" b="1" i="1" dirty="0">
                <a:latin typeface="Corbel" panose="020B0503020204020204" pitchFamily="34" charset="0"/>
              </a:rPr>
              <a:t>, Pam Burin, Steve Corey and Lou Waters. The list is </a:t>
            </a:r>
            <a:r>
              <a:rPr lang="en-US" b="1" i="1" dirty="0" err="1">
                <a:latin typeface="Corbel" panose="020B0503020204020204" pitchFamily="34" charset="0"/>
              </a:rPr>
              <a:t>is</a:t>
            </a:r>
            <a:r>
              <a:rPr lang="en-US" b="1" i="1" dirty="0">
                <a:latin typeface="Corbel" panose="020B0503020204020204" pitchFamily="34" charset="0"/>
              </a:rPr>
              <a:t> complete. If you want too request more information about the class. Please call 937.99.92.</a:t>
            </a:r>
          </a:p>
        </p:txBody>
      </p:sp>
      <p:sp>
        <p:nvSpPr>
          <p:cNvPr id="10" name="Rectangle: Rounded Corners 9"/>
          <p:cNvSpPr/>
          <p:nvPr/>
        </p:nvSpPr>
        <p:spPr>
          <a:xfrm>
            <a:off x="1035756" y="3612446"/>
            <a:ext cx="3174999" cy="2878665"/>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dirty="0">
                <a:solidFill>
                  <a:schemeClr val="bg1"/>
                </a:solidFill>
                <a:latin typeface="Corbel" panose="020B0503020204020204" pitchFamily="34" charset="0"/>
              </a:rPr>
              <a:t>Here is a list of the attendees: Susanna </a:t>
            </a:r>
            <a:r>
              <a:rPr lang="en-US" b="1" i="1" dirty="0" err="1">
                <a:solidFill>
                  <a:schemeClr val="bg1"/>
                </a:solidFill>
                <a:latin typeface="Corbel" panose="020B0503020204020204" pitchFamily="34" charset="0"/>
              </a:rPr>
              <a:t>Arreaza</a:t>
            </a:r>
            <a:r>
              <a:rPr lang="en-US" b="1" i="1" dirty="0">
                <a:solidFill>
                  <a:schemeClr val="bg1"/>
                </a:solidFill>
                <a:latin typeface="Corbel" panose="020B0503020204020204" pitchFamily="34" charset="0"/>
              </a:rPr>
              <a:t>, Doris </a:t>
            </a:r>
            <a:r>
              <a:rPr lang="en-US" b="1" i="1" dirty="0" err="1">
                <a:solidFill>
                  <a:schemeClr val="bg1"/>
                </a:solidFill>
                <a:latin typeface="Corbel" panose="020B0503020204020204" pitchFamily="34" charset="0"/>
              </a:rPr>
              <a:t>Belmount</a:t>
            </a:r>
            <a:r>
              <a:rPr lang="en-US" b="1" i="1" dirty="0">
                <a:solidFill>
                  <a:schemeClr val="bg1"/>
                </a:solidFill>
                <a:latin typeface="Corbel" panose="020B0503020204020204" pitchFamily="34" charset="0"/>
              </a:rPr>
              <a:t>, Pam Burin, Steve Corey and Lou Waters. The list is complete. If you want to request more information about the class, please call 937.99.92.</a:t>
            </a:r>
          </a:p>
        </p:txBody>
      </p:sp>
      <p:pic>
        <p:nvPicPr>
          <p:cNvPr id="5" name="Picture 4"/>
          <p:cNvPicPr>
            <a:picLocks noChangeAspect="1"/>
          </p:cNvPicPr>
          <p:nvPr/>
        </p:nvPicPr>
        <p:blipFill>
          <a:blip r:embed="rId3"/>
          <a:stretch>
            <a:fillRect/>
          </a:stretch>
        </p:blipFill>
        <p:spPr>
          <a:xfrm>
            <a:off x="4485678" y="3722063"/>
            <a:ext cx="4457700" cy="2009775"/>
          </a:xfrm>
          <a:prstGeom prst="rect">
            <a:avLst/>
          </a:prstGeom>
        </p:spPr>
      </p:pic>
    </p:spTree>
    <p:extLst>
      <p:ext uri="{BB962C8B-B14F-4D97-AF65-F5344CB8AC3E}">
        <p14:creationId xmlns:p14="http://schemas.microsoft.com/office/powerpoint/2010/main" val="41124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Coherent</a:t>
            </a:r>
          </a:p>
        </p:txBody>
      </p:sp>
      <p:sp>
        <p:nvSpPr>
          <p:cNvPr id="3" name="Content Placeholder 2"/>
          <p:cNvSpPr>
            <a:spLocks noGrp="1"/>
          </p:cNvSpPr>
          <p:nvPr>
            <p:ph idx="13"/>
          </p:nvPr>
        </p:nvSpPr>
        <p:spPr>
          <a:xfrm>
            <a:off x="607729" y="1109968"/>
            <a:ext cx="7907621" cy="4399111"/>
          </a:xfrm>
        </p:spPr>
        <p:txBody>
          <a:bodyPr/>
          <a:lstStyle/>
          <a:p>
            <a:r>
              <a:rPr lang="en-US" sz="2000" dirty="0"/>
              <a:t>Do you leave the reader the idea that the words are jumbled or that they’re tied together smoothly?</a:t>
            </a:r>
            <a:endParaRPr lang="en-US" dirty="0"/>
          </a:p>
        </p:txBody>
      </p:sp>
      <p:sp>
        <p:nvSpPr>
          <p:cNvPr id="4" name="Slide Number Placeholder 3"/>
          <p:cNvSpPr>
            <a:spLocks noGrp="1"/>
          </p:cNvSpPr>
          <p:nvPr>
            <p:ph type="sldNum" sz="quarter" idx="12"/>
          </p:nvPr>
        </p:nvSpPr>
        <p:spPr/>
        <p:txBody>
          <a:bodyPr/>
          <a:lstStyle/>
          <a:p>
            <a:r>
              <a:rPr lang="en-GB" dirty="0"/>
              <a:t>QUALITY. PRODUCTIVITY.  INNOVATION.</a:t>
            </a:r>
          </a:p>
        </p:txBody>
      </p:sp>
      <p:sp>
        <p:nvSpPr>
          <p:cNvPr id="6" name="Rectangle: Rounded Corners 5"/>
          <p:cNvSpPr/>
          <p:nvPr/>
        </p:nvSpPr>
        <p:spPr>
          <a:xfrm>
            <a:off x="1035756" y="1828800"/>
            <a:ext cx="6877755" cy="153003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A new process for correcting pay check errors will begin Monday. Reminder: Have you signed up for the company bowling league yet? The landscaping on the north side will begin next month.</a:t>
            </a:r>
          </a:p>
        </p:txBody>
      </p:sp>
      <p:sp>
        <p:nvSpPr>
          <p:cNvPr id="10" name="Rectangle: Rounded Corners 9"/>
          <p:cNvSpPr/>
          <p:nvPr/>
        </p:nvSpPr>
        <p:spPr>
          <a:xfrm>
            <a:off x="1035756" y="3612447"/>
            <a:ext cx="6877755" cy="2302932"/>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dirty="0">
                <a:solidFill>
                  <a:schemeClr val="bg1"/>
                </a:solidFill>
                <a:latin typeface="Corbel" panose="020B0503020204020204" pitchFamily="34" charset="0"/>
              </a:rPr>
              <a:t>Reminders:</a:t>
            </a:r>
          </a:p>
          <a:p>
            <a:r>
              <a:rPr lang="en-US" b="1" i="1" dirty="0">
                <a:solidFill>
                  <a:schemeClr val="bg1"/>
                </a:solidFill>
                <a:latin typeface="Corbel" panose="020B0503020204020204" pitchFamily="34" charset="0"/>
              </a:rPr>
              <a:t>1. A new process for correcting paycheck errors will begin Monday.</a:t>
            </a:r>
          </a:p>
          <a:p>
            <a:r>
              <a:rPr lang="en-US" b="1" i="1" dirty="0">
                <a:solidFill>
                  <a:schemeClr val="bg1"/>
                </a:solidFill>
                <a:latin typeface="Corbel" panose="020B0503020204020204" pitchFamily="34" charset="0"/>
              </a:rPr>
              <a:t>2. The company bowling league signup ends Wednesday.</a:t>
            </a:r>
          </a:p>
          <a:p>
            <a:r>
              <a:rPr lang="en-US" b="1" i="1" dirty="0">
                <a:solidFill>
                  <a:schemeClr val="bg1"/>
                </a:solidFill>
                <a:latin typeface="Corbel" panose="020B0503020204020204" pitchFamily="34" charset="0"/>
              </a:rPr>
              <a:t>3. The landscaping on the north side will begin next month.</a:t>
            </a:r>
          </a:p>
        </p:txBody>
      </p:sp>
    </p:spTree>
    <p:extLst>
      <p:ext uri="{BB962C8B-B14F-4D97-AF65-F5344CB8AC3E}">
        <p14:creationId xmlns:p14="http://schemas.microsoft.com/office/powerpoint/2010/main" val="188287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Considerate</a:t>
            </a:r>
          </a:p>
        </p:txBody>
      </p:sp>
      <p:sp>
        <p:nvSpPr>
          <p:cNvPr id="3" name="Content Placeholder 2"/>
          <p:cNvSpPr>
            <a:spLocks noGrp="1"/>
          </p:cNvSpPr>
          <p:nvPr>
            <p:ph idx="13"/>
          </p:nvPr>
        </p:nvSpPr>
        <p:spPr>
          <a:xfrm>
            <a:off x="607729" y="1109968"/>
            <a:ext cx="7907621" cy="4399111"/>
          </a:xfrm>
        </p:spPr>
        <p:txBody>
          <a:bodyPr/>
          <a:lstStyle/>
          <a:p>
            <a:r>
              <a:rPr lang="en-US" sz="2000" dirty="0"/>
              <a:t>When a reader looks at your document, does it look inviting to read, with bullets and headings OR does it use 1-2 long paragraphs?</a:t>
            </a:r>
            <a:endParaRPr lang="en-US" dirty="0"/>
          </a:p>
        </p:txBody>
      </p:sp>
      <p:sp>
        <p:nvSpPr>
          <p:cNvPr id="4" name="Slide Number Placeholder 3"/>
          <p:cNvSpPr>
            <a:spLocks noGrp="1"/>
          </p:cNvSpPr>
          <p:nvPr>
            <p:ph type="sldNum" sz="quarter" idx="12"/>
          </p:nvPr>
        </p:nvSpPr>
        <p:spPr/>
        <p:txBody>
          <a:bodyPr/>
          <a:lstStyle/>
          <a:p>
            <a:r>
              <a:rPr lang="en-GB" dirty="0"/>
              <a:t>QUALITY. PRODUCTIVITY.  INNOVATION.</a:t>
            </a:r>
          </a:p>
        </p:txBody>
      </p:sp>
      <p:sp>
        <p:nvSpPr>
          <p:cNvPr id="6" name="Rectangle: Rounded Corners 5"/>
          <p:cNvSpPr/>
          <p:nvPr/>
        </p:nvSpPr>
        <p:spPr>
          <a:xfrm>
            <a:off x="748699" y="1842850"/>
            <a:ext cx="4620841" cy="4556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The building was inspected last month by our VP, and it exceeded the minimum requirement we need for a new storage facility. Ryan said to make certain that everyone on the committee knows that our minimum requirement is 10,000 sq. ft. and that the Tower Building is 12,000 sq. ft. Other items on the agenda for the next meeting are overtime pay, which needs to be reduced, and parking lot upgrades. Ryan mentioned that the building inspector will give a report on the Tower Building’s condition. The parking lot will get new security lights by the end of the quarter.</a:t>
            </a:r>
          </a:p>
        </p:txBody>
      </p:sp>
      <p:sp>
        <p:nvSpPr>
          <p:cNvPr id="10" name="Rectangle: Rounded Corners 9"/>
          <p:cNvSpPr/>
          <p:nvPr/>
        </p:nvSpPr>
        <p:spPr>
          <a:xfrm>
            <a:off x="721992" y="1842850"/>
            <a:ext cx="4647548" cy="4556980"/>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u="sng" dirty="0">
                <a:solidFill>
                  <a:schemeClr val="bg1"/>
                </a:solidFill>
                <a:latin typeface="Corbel" panose="020B0503020204020204" pitchFamily="34" charset="0"/>
              </a:rPr>
              <a:t>VP Ryan’s Agenda Items for Next Month’s Meeting:</a:t>
            </a:r>
          </a:p>
          <a:p>
            <a:r>
              <a:rPr lang="en-US" b="1" i="1" dirty="0">
                <a:solidFill>
                  <a:schemeClr val="bg1"/>
                </a:solidFill>
                <a:latin typeface="Corbel" panose="020B0503020204020204" pitchFamily="34" charset="0"/>
              </a:rPr>
              <a:t>• Tower Building Update: The Tower Building, which is being considered for a new storage location, is 12,000 sq. ft., 2,000 sq. ft. more than our minimum requirement. The building inspector</a:t>
            </a:r>
          </a:p>
          <a:p>
            <a:r>
              <a:rPr lang="en-US" b="1" i="1" dirty="0">
                <a:solidFill>
                  <a:schemeClr val="bg1"/>
                </a:solidFill>
                <a:latin typeface="Corbel" panose="020B0503020204020204" pitchFamily="34" charset="0"/>
              </a:rPr>
              <a:t>will report on his findings about the building’s condition.</a:t>
            </a:r>
          </a:p>
          <a:p>
            <a:r>
              <a:rPr lang="en-US" b="1" i="1" dirty="0">
                <a:solidFill>
                  <a:schemeClr val="bg1"/>
                </a:solidFill>
                <a:latin typeface="Corbel" panose="020B0503020204020204" pitchFamily="34" charset="0"/>
              </a:rPr>
              <a:t>• Overtime Pay: It will be reduced.</a:t>
            </a:r>
          </a:p>
          <a:p>
            <a:r>
              <a:rPr lang="en-US" b="1" i="1" dirty="0">
                <a:solidFill>
                  <a:schemeClr val="bg1"/>
                </a:solidFill>
                <a:latin typeface="Corbel" panose="020B0503020204020204" pitchFamily="34" charset="0"/>
              </a:rPr>
              <a:t>• Parking Lot: New security lights that will be installed by the end of the quarter.</a:t>
            </a:r>
          </a:p>
        </p:txBody>
      </p:sp>
      <p:pic>
        <p:nvPicPr>
          <p:cNvPr id="5" name="Picture 4"/>
          <p:cNvPicPr>
            <a:picLocks noChangeAspect="1"/>
          </p:cNvPicPr>
          <p:nvPr/>
        </p:nvPicPr>
        <p:blipFill>
          <a:blip r:embed="rId3"/>
          <a:stretch>
            <a:fillRect/>
          </a:stretch>
        </p:blipFill>
        <p:spPr>
          <a:xfrm>
            <a:off x="5724331" y="2031247"/>
            <a:ext cx="3072958" cy="4180186"/>
          </a:xfrm>
          <a:prstGeom prst="rect">
            <a:avLst/>
          </a:prstGeom>
        </p:spPr>
      </p:pic>
    </p:spTree>
    <p:extLst>
      <p:ext uri="{BB962C8B-B14F-4D97-AF65-F5344CB8AC3E}">
        <p14:creationId xmlns:p14="http://schemas.microsoft.com/office/powerpoint/2010/main" val="110437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sp>
        <p:nvSpPr>
          <p:cNvPr id="6" name="Rectangle: Rounded Corners 5"/>
          <p:cNvSpPr/>
          <p:nvPr/>
        </p:nvSpPr>
        <p:spPr>
          <a:xfrm>
            <a:off x="382164" y="1852349"/>
            <a:ext cx="4103054" cy="42549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As we discussed, I needed to work to the best of my abilities, and I think I improved.</a:t>
            </a:r>
          </a:p>
          <a:p>
            <a:r>
              <a:rPr lang="en-US" b="1" i="1" dirty="0">
                <a:latin typeface="Corbel" panose="020B0503020204020204" pitchFamily="34" charset="0"/>
              </a:rPr>
              <a:t>I called on more customers and made more sales. I was on time almost always for my appointments and remembered to bring extra forms.</a:t>
            </a:r>
          </a:p>
        </p:txBody>
      </p:sp>
      <p:sp>
        <p:nvSpPr>
          <p:cNvPr id="9" name="Rectangle: Rounded Corners 8"/>
          <p:cNvSpPr/>
          <p:nvPr/>
        </p:nvSpPr>
        <p:spPr>
          <a:xfrm>
            <a:off x="4710783" y="1852349"/>
            <a:ext cx="4030132" cy="4401695"/>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dirty="0">
                <a:solidFill>
                  <a:schemeClr val="bg1"/>
                </a:solidFill>
                <a:latin typeface="Corbel" panose="020B0503020204020204" pitchFamily="34" charset="0"/>
              </a:rPr>
              <a:t>Based on the performance improvements you recommended, I achieved the following:</a:t>
            </a:r>
          </a:p>
          <a:p>
            <a:endParaRPr lang="en-US" b="1" i="1" dirty="0">
              <a:solidFill>
                <a:schemeClr val="bg1"/>
              </a:solidFill>
              <a:latin typeface="Corbel" panose="020B0503020204020204" pitchFamily="34" charset="0"/>
            </a:endParaRPr>
          </a:p>
          <a:p>
            <a:r>
              <a:rPr lang="en-US" b="1" i="1" dirty="0">
                <a:solidFill>
                  <a:schemeClr val="bg1"/>
                </a:solidFill>
                <a:latin typeface="Corbel" panose="020B0503020204020204" pitchFamily="34" charset="0"/>
              </a:rPr>
              <a:t>• Called on 14 customers this month (8 last month)</a:t>
            </a:r>
          </a:p>
          <a:p>
            <a:r>
              <a:rPr lang="en-US" b="1" i="1" dirty="0">
                <a:solidFill>
                  <a:schemeClr val="bg1"/>
                </a:solidFill>
                <a:latin typeface="Corbel" panose="020B0503020204020204" pitchFamily="34" charset="0"/>
              </a:rPr>
              <a:t>• Sales increased to $7,234 from $5,670</a:t>
            </a:r>
          </a:p>
          <a:p>
            <a:r>
              <a:rPr lang="en-US" b="1" i="1" dirty="0">
                <a:solidFill>
                  <a:schemeClr val="bg1"/>
                </a:solidFill>
                <a:latin typeface="Corbel" panose="020B0503020204020204" pitchFamily="34" charset="0"/>
              </a:rPr>
              <a:t>• Met clients at scheduled time except for Mr. </a:t>
            </a:r>
            <a:r>
              <a:rPr lang="en-US" b="1" i="1" dirty="0" err="1">
                <a:solidFill>
                  <a:schemeClr val="bg1"/>
                </a:solidFill>
                <a:latin typeface="Corbel" panose="020B0503020204020204" pitchFamily="34" charset="0"/>
              </a:rPr>
              <a:t>Axsom</a:t>
            </a:r>
            <a:r>
              <a:rPr lang="en-US" b="1" i="1" dirty="0">
                <a:solidFill>
                  <a:schemeClr val="bg1"/>
                </a:solidFill>
                <a:latin typeface="Corbel" panose="020B0503020204020204" pitchFamily="34" charset="0"/>
              </a:rPr>
              <a:t>. (10 minutes late because of traffic backup and</a:t>
            </a:r>
          </a:p>
          <a:p>
            <a:r>
              <a:rPr lang="en-US" b="1" i="1" dirty="0">
                <a:solidFill>
                  <a:schemeClr val="bg1"/>
                </a:solidFill>
                <a:latin typeface="Corbel" panose="020B0503020204020204" pitchFamily="34" charset="0"/>
              </a:rPr>
              <a:t>I let him know I would be late)</a:t>
            </a:r>
          </a:p>
          <a:p>
            <a:r>
              <a:rPr lang="en-US" b="1" i="1" dirty="0">
                <a:solidFill>
                  <a:schemeClr val="bg1"/>
                </a:solidFill>
                <a:latin typeface="Corbel" panose="020B0503020204020204" pitchFamily="34" charset="0"/>
              </a:rPr>
              <a:t>• Had a complete supply of all forms customers requested.</a:t>
            </a:r>
          </a:p>
        </p:txBody>
      </p:sp>
      <p:sp>
        <p:nvSpPr>
          <p:cNvPr id="7" name="Content Placeholder 2"/>
          <p:cNvSpPr>
            <a:spLocks noGrp="1"/>
          </p:cNvSpPr>
          <p:nvPr>
            <p:ph idx="13"/>
          </p:nvPr>
        </p:nvSpPr>
        <p:spPr>
          <a:xfrm>
            <a:off x="607729" y="1109968"/>
            <a:ext cx="7907621" cy="4399111"/>
          </a:xfrm>
        </p:spPr>
        <p:txBody>
          <a:bodyPr/>
          <a:lstStyle/>
          <a:p>
            <a:r>
              <a:rPr lang="en-US" sz="2000" dirty="0"/>
              <a:t>Have you included specifics or there are meaningless words used?</a:t>
            </a:r>
            <a:endParaRPr lang="en-US" dirty="0"/>
          </a:p>
        </p:txBody>
      </p:sp>
    </p:spTree>
    <p:extLst>
      <p:ext uri="{BB962C8B-B14F-4D97-AF65-F5344CB8AC3E}">
        <p14:creationId xmlns:p14="http://schemas.microsoft.com/office/powerpoint/2010/main" val="47457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Credible</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sp>
        <p:nvSpPr>
          <p:cNvPr id="6" name="Rectangle: Rounded Corners 5"/>
          <p:cNvSpPr/>
          <p:nvPr/>
        </p:nvSpPr>
        <p:spPr>
          <a:xfrm>
            <a:off x="382164" y="1852349"/>
            <a:ext cx="8266782" cy="16359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i="1" dirty="0">
                <a:latin typeface="Corbel" panose="020B0503020204020204" pitchFamily="34" charset="0"/>
              </a:rPr>
              <a:t>Most of our clients think that we should add more company services. One of the services mentioned is a delivery service. I know someone I can contact who provides that service and have already contacted him.</a:t>
            </a:r>
          </a:p>
        </p:txBody>
      </p:sp>
      <p:sp>
        <p:nvSpPr>
          <p:cNvPr id="9" name="Rectangle: Rounded Corners 8"/>
          <p:cNvSpPr/>
          <p:nvPr/>
        </p:nvSpPr>
        <p:spPr>
          <a:xfrm>
            <a:off x="382164" y="3959223"/>
            <a:ext cx="8266782" cy="1579473"/>
          </a:xfrm>
          <a:prstGeom prst="roundRect">
            <a:avLst/>
          </a:prstGeom>
          <a:gradFill>
            <a:gsLst>
              <a:gs pos="0">
                <a:srgbClr val="6FB04E"/>
              </a:gs>
              <a:gs pos="50000">
                <a:srgbClr val="7BB75D"/>
              </a:gs>
              <a:gs pos="100000">
                <a:srgbClr val="69A84A"/>
              </a:gs>
            </a:gsLst>
          </a:gradFill>
          <a:ln>
            <a:solidFill>
              <a:srgbClr val="52823A"/>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i="1" dirty="0">
                <a:solidFill>
                  <a:schemeClr val="bg1"/>
                </a:solidFill>
                <a:latin typeface="Corbel" panose="020B0503020204020204" pitchFamily="34" charset="0"/>
              </a:rPr>
              <a:t>Based on a client survey, 70% of our customers would use a delivery service. Lynn Smelter, owner of Smelter’s Delivery Service, which has been in business for over 20 years, has agreed to give us detailed information by the end of the month.</a:t>
            </a:r>
          </a:p>
        </p:txBody>
      </p:sp>
      <p:sp>
        <p:nvSpPr>
          <p:cNvPr id="7" name="Content Placeholder 2"/>
          <p:cNvSpPr>
            <a:spLocks noGrp="1"/>
          </p:cNvSpPr>
          <p:nvPr>
            <p:ph idx="13"/>
          </p:nvPr>
        </p:nvSpPr>
        <p:spPr>
          <a:xfrm>
            <a:off x="607729" y="1109968"/>
            <a:ext cx="7907621" cy="596595"/>
          </a:xfrm>
        </p:spPr>
        <p:txBody>
          <a:bodyPr/>
          <a:lstStyle/>
          <a:p>
            <a:r>
              <a:rPr lang="en-US" sz="2000" dirty="0"/>
              <a:t>Are reliable facts given from sources that can be located?</a:t>
            </a:r>
            <a:endParaRPr lang="en-US" dirty="0"/>
          </a:p>
        </p:txBody>
      </p:sp>
    </p:spTree>
    <p:extLst>
      <p:ext uri="{BB962C8B-B14F-4D97-AF65-F5344CB8AC3E}">
        <p14:creationId xmlns:p14="http://schemas.microsoft.com/office/powerpoint/2010/main" val="32814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5" name="Content Placeholder 4"/>
          <p:cNvPicPr>
            <a:picLocks noGrp="1" noChangeAspect="1"/>
          </p:cNvPicPr>
          <p:nvPr>
            <p:ph idx="13"/>
          </p:nvPr>
        </p:nvPicPr>
        <p:blipFill>
          <a:blip r:embed="rId3"/>
          <a:stretch>
            <a:fillRect/>
          </a:stretch>
        </p:blipFill>
        <p:spPr>
          <a:xfrm>
            <a:off x="334242" y="1241778"/>
            <a:ext cx="8392069" cy="4709087"/>
          </a:xfrm>
          <a:prstGeom prst="rect">
            <a:avLst/>
          </a:prstGeom>
        </p:spPr>
      </p:pic>
      <p:sp>
        <p:nvSpPr>
          <p:cNvPr id="4" name="Slide Number Placeholder 3"/>
          <p:cNvSpPr>
            <a:spLocks noGrp="1"/>
          </p:cNvSpPr>
          <p:nvPr>
            <p:ph type="sldNum" sz="quarter" idx="12"/>
          </p:nvPr>
        </p:nvSpPr>
        <p:spPr/>
        <p:txBody>
          <a:bodyPr/>
          <a:lstStyle/>
          <a:p>
            <a:r>
              <a:rPr lang="en-GB"/>
              <a:t>QUALITY. PRODUCTIVITY.  INNOVATION.</a:t>
            </a:r>
            <a:endParaRPr lang="en-GB" dirty="0"/>
          </a:p>
        </p:txBody>
      </p:sp>
    </p:spTree>
    <p:extLst>
      <p:ext uri="{BB962C8B-B14F-4D97-AF65-F5344CB8AC3E}">
        <p14:creationId xmlns:p14="http://schemas.microsoft.com/office/powerpoint/2010/main" val="4156669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3"/>
          </p:nvPr>
        </p:nvPicPr>
        <p:blipFill>
          <a:blip r:embed="rId2"/>
          <a:stretch>
            <a:fillRect/>
          </a:stretch>
        </p:blipFill>
        <p:spPr>
          <a:xfrm>
            <a:off x="607729" y="1444979"/>
            <a:ext cx="4066297" cy="3443110"/>
          </a:xfrm>
          <a:prstGeom prst="rect">
            <a:avLst/>
          </a:prstGeom>
        </p:spPr>
      </p:pic>
      <p:sp>
        <p:nvSpPr>
          <p:cNvPr id="3" name="Title 2"/>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sp>
        <p:nvSpPr>
          <p:cNvPr id="5" name="Content Placeholder 2"/>
          <p:cNvSpPr txBox="1">
            <a:spLocks/>
          </p:cNvSpPr>
          <p:nvPr/>
        </p:nvSpPr>
        <p:spPr>
          <a:xfrm>
            <a:off x="4594165" y="2479966"/>
            <a:ext cx="4100947" cy="10191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4A4E52"/>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2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22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dirty="0"/>
              <a:t>Cristina Purice</a:t>
            </a:r>
          </a:p>
          <a:p>
            <a:pPr lvl="1"/>
            <a:r>
              <a:rPr lang="en-US" sz="2000" dirty="0"/>
              <a:t>AM Engineer</a:t>
            </a:r>
          </a:p>
        </p:txBody>
      </p:sp>
      <p:pic>
        <p:nvPicPr>
          <p:cNvPr id="6" name="Picture 5"/>
          <p:cNvPicPr>
            <a:picLocks noChangeAspect="1"/>
          </p:cNvPicPr>
          <p:nvPr/>
        </p:nvPicPr>
        <p:blipFill>
          <a:blip r:embed="rId3"/>
          <a:stretch>
            <a:fillRect/>
          </a:stretch>
        </p:blipFill>
        <p:spPr>
          <a:xfrm>
            <a:off x="1181176" y="2195292"/>
            <a:ext cx="2927979" cy="2359342"/>
          </a:xfrm>
          <a:prstGeom prst="rect">
            <a:avLst/>
          </a:prstGeom>
        </p:spPr>
      </p:pic>
    </p:spTree>
    <p:extLst>
      <p:ext uri="{BB962C8B-B14F-4D97-AF65-F5344CB8AC3E}">
        <p14:creationId xmlns:p14="http://schemas.microsoft.com/office/powerpoint/2010/main" val="283057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729" y="233267"/>
            <a:ext cx="6384983" cy="1091681"/>
          </a:xfrm>
        </p:spPr>
        <p:txBody>
          <a:bodyPr/>
          <a:lstStyle/>
          <a:p>
            <a:r>
              <a:rPr lang="en-US" dirty="0"/>
              <a:t>Introduction</a:t>
            </a:r>
          </a:p>
        </p:txBody>
      </p:sp>
      <p:sp>
        <p:nvSpPr>
          <p:cNvPr id="3" name="Content Placeholder 2"/>
          <p:cNvSpPr>
            <a:spLocks noGrp="1"/>
          </p:cNvSpPr>
          <p:nvPr>
            <p:ph idx="13"/>
          </p:nvPr>
        </p:nvSpPr>
        <p:spPr>
          <a:xfrm>
            <a:off x="437322" y="1617968"/>
            <a:ext cx="2822558" cy="3497371"/>
          </a:xfrm>
        </p:spPr>
        <p:txBody>
          <a:bodyPr>
            <a:normAutofit/>
          </a:bodyPr>
          <a:lstStyle/>
          <a:p>
            <a:r>
              <a:rPr lang="en-US" sz="2000" dirty="0"/>
              <a:t>What do busy people do:</a:t>
            </a:r>
          </a:p>
          <a:p>
            <a:pPr marL="285750" indent="-285750">
              <a:buFont typeface="Arial" panose="020B0604020202020204" pitchFamily="34" charset="0"/>
              <a:buChar char="•"/>
            </a:pPr>
            <a:r>
              <a:rPr lang="en-US" sz="1800" dirty="0">
                <a:solidFill>
                  <a:srgbClr val="4A4E52"/>
                </a:solidFill>
              </a:rPr>
              <a:t>Read quickly</a:t>
            </a:r>
          </a:p>
          <a:p>
            <a:pPr marL="285750" indent="-285750">
              <a:buFont typeface="Arial" panose="020B0604020202020204" pitchFamily="34" charset="0"/>
              <a:buChar char="•"/>
            </a:pPr>
            <a:r>
              <a:rPr lang="en-US" sz="1800" dirty="0">
                <a:solidFill>
                  <a:srgbClr val="4A4E52"/>
                </a:solidFill>
              </a:rPr>
              <a:t>Scan for key points</a:t>
            </a:r>
          </a:p>
          <a:p>
            <a:pPr marL="285750" indent="-285750">
              <a:buFont typeface="Arial" panose="020B0604020202020204" pitchFamily="34" charset="0"/>
              <a:buChar char="•"/>
            </a:pPr>
            <a:r>
              <a:rPr lang="en-US" sz="1800" dirty="0">
                <a:solidFill>
                  <a:srgbClr val="4A4E52"/>
                </a:solidFill>
              </a:rPr>
              <a:t>Interpret words based on their knowledge</a:t>
            </a:r>
          </a:p>
          <a:p>
            <a:pPr marL="285750" indent="-285750">
              <a:buFont typeface="Arial" panose="020B0604020202020204" pitchFamily="34" charset="0"/>
              <a:buChar char="•"/>
            </a:pPr>
            <a:r>
              <a:rPr lang="en-US" sz="1800" dirty="0">
                <a:solidFill>
                  <a:srgbClr val="4A4E52"/>
                </a:solidFill>
              </a:rPr>
              <a:t>Quickly decide if the message is worth their time</a:t>
            </a:r>
          </a:p>
          <a:p>
            <a:pPr marL="285750" indent="-285750">
              <a:buFont typeface="Arial" panose="020B0604020202020204" pitchFamily="34" charset="0"/>
              <a:buChar char="•"/>
            </a:pPr>
            <a:endParaRPr lang="en-US" sz="1800" dirty="0">
              <a:solidFill>
                <a:srgbClr val="4A4E52"/>
              </a:solidFill>
            </a:endParaRPr>
          </a:p>
          <a:p>
            <a:pPr marL="285750" indent="-285750">
              <a:buFont typeface="Arial" panose="020B0604020202020204" pitchFamily="34" charset="0"/>
              <a:buChar char="•"/>
            </a:pPr>
            <a:endParaRPr lang="en-US" sz="1800" dirty="0">
              <a:solidFill>
                <a:srgbClr val="4A4E52"/>
              </a:solidFill>
            </a:endParaRPr>
          </a:p>
          <a:p>
            <a:endParaRPr lang="en-US" sz="1800" dirty="0">
              <a:solidFill>
                <a:srgbClr val="4A4E52"/>
              </a:solidFill>
            </a:endParaRP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5" name="Picture 4"/>
          <p:cNvPicPr>
            <a:picLocks noChangeAspect="1"/>
          </p:cNvPicPr>
          <p:nvPr/>
        </p:nvPicPr>
        <p:blipFill>
          <a:blip r:embed="rId3"/>
          <a:stretch>
            <a:fillRect/>
          </a:stretch>
        </p:blipFill>
        <p:spPr>
          <a:xfrm>
            <a:off x="3556790" y="1617968"/>
            <a:ext cx="4958559" cy="3762415"/>
          </a:xfrm>
          <a:prstGeom prst="rect">
            <a:avLst/>
          </a:prstGeom>
        </p:spPr>
      </p:pic>
    </p:spTree>
    <p:extLst>
      <p:ext uri="{BB962C8B-B14F-4D97-AF65-F5344CB8AC3E}">
        <p14:creationId xmlns:p14="http://schemas.microsoft.com/office/powerpoint/2010/main" val="3886213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Subject line</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5" name="Picture 4"/>
          <p:cNvPicPr>
            <a:picLocks noChangeAspect="1"/>
          </p:cNvPicPr>
          <p:nvPr/>
        </p:nvPicPr>
        <p:blipFill>
          <a:blip r:embed="rId3"/>
          <a:stretch>
            <a:fillRect/>
          </a:stretch>
        </p:blipFill>
        <p:spPr>
          <a:xfrm>
            <a:off x="3111711" y="1152564"/>
            <a:ext cx="5993716" cy="2297591"/>
          </a:xfrm>
          <a:prstGeom prst="rect">
            <a:avLst/>
          </a:prstGeom>
        </p:spPr>
      </p:pic>
      <p:sp>
        <p:nvSpPr>
          <p:cNvPr id="6" name="Content Placeholder 2"/>
          <p:cNvSpPr>
            <a:spLocks noGrp="1"/>
          </p:cNvSpPr>
          <p:nvPr>
            <p:ph idx="13"/>
          </p:nvPr>
        </p:nvSpPr>
        <p:spPr>
          <a:xfrm>
            <a:off x="493593" y="1324948"/>
            <a:ext cx="2503982" cy="2138105"/>
          </a:xfrm>
        </p:spPr>
        <p:txBody>
          <a:bodyPr>
            <a:normAutofit lnSpcReduction="10000"/>
          </a:bodyPr>
          <a:lstStyle/>
          <a:p>
            <a:r>
              <a:rPr lang="en-US" sz="2000" dirty="0"/>
              <a:t>Did you know that…</a:t>
            </a:r>
          </a:p>
          <a:p>
            <a:endParaRPr lang="en-US" sz="2000" dirty="0"/>
          </a:p>
          <a:p>
            <a:r>
              <a:rPr lang="en-US" sz="2000" dirty="0"/>
              <a:t>33% of email recipients </a:t>
            </a:r>
            <a:r>
              <a:rPr lang="en-US" sz="2000" dirty="0">
                <a:solidFill>
                  <a:schemeClr val="tx1"/>
                </a:solidFill>
              </a:rPr>
              <a:t>decide whether or not to open an email based on subject line alone.</a:t>
            </a:r>
            <a:endParaRPr lang="en-US" sz="1800" dirty="0">
              <a:solidFill>
                <a:schemeClr val="tx1"/>
              </a:solidFill>
            </a:endParaRPr>
          </a:p>
        </p:txBody>
      </p:sp>
      <p:sp>
        <p:nvSpPr>
          <p:cNvPr id="8" name="Content Placeholder 2"/>
          <p:cNvSpPr txBox="1">
            <a:spLocks/>
          </p:cNvSpPr>
          <p:nvPr/>
        </p:nvSpPr>
        <p:spPr>
          <a:xfrm>
            <a:off x="493593" y="3961799"/>
            <a:ext cx="3649429" cy="2123982"/>
          </a:xfrm>
          <a:prstGeom prst="rect">
            <a:avLst/>
          </a:prstGeom>
        </p:spPr>
        <p:txBody>
          <a:bodyPr vert="horz" lIns="0" tIns="45720" rIns="91440" bIns="45720" rtlCol="0">
            <a:normAutofit fontScale="92500" lnSpcReduction="10000"/>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AA0B19"/>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500" kern="1200">
                <a:solidFill>
                  <a:srgbClr val="4A4E52"/>
                </a:solidFill>
                <a:latin typeface="+mn-lt"/>
                <a:ea typeface="+mn-ea"/>
                <a:cs typeface="+mn-cs"/>
              </a:defRPr>
            </a:lvl2pPr>
            <a:lvl3pPr marL="942975" indent="-257175" algn="l" defTabSz="685800" rtl="0" eaLnBrk="1" latinLnBrk="0" hangingPunct="1">
              <a:lnSpc>
                <a:spcPct val="90000"/>
              </a:lnSpc>
              <a:spcBef>
                <a:spcPts val="375"/>
              </a:spcBef>
              <a:buClr>
                <a:srgbClr val="81ADB5"/>
              </a:buClr>
              <a:buFont typeface="Arial" panose="020B0604020202020204" pitchFamily="34" charset="0"/>
              <a:buChar char="•"/>
              <a:defRPr sz="1350" kern="1200">
                <a:solidFill>
                  <a:srgbClr val="4A4E52"/>
                </a:solidFill>
                <a:latin typeface="+mn-lt"/>
                <a:ea typeface="+mn-ea"/>
                <a:cs typeface="+mn-cs"/>
              </a:defRPr>
            </a:lvl3pPr>
            <a:lvl4pPr marL="1200150" indent="-171450" algn="l" defTabSz="685800" rtl="0" eaLnBrk="1" latinLnBrk="0" hangingPunct="1">
              <a:lnSpc>
                <a:spcPct val="90000"/>
              </a:lnSpc>
              <a:spcBef>
                <a:spcPts val="375"/>
              </a:spcBef>
              <a:buFont typeface="Calibri" panose="020F0502020204030204" pitchFamily="34" charset="0"/>
              <a:buChar char="-"/>
              <a:defRPr sz="1200" kern="1200">
                <a:solidFill>
                  <a:srgbClr val="4A4E5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4A4E5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000" dirty="0"/>
          </a:p>
          <a:p>
            <a:pPr marL="342900" marR="0" lvl="0" indent="-342900">
              <a:lnSpc>
                <a:spcPct val="107000"/>
              </a:lnSpc>
              <a:spcBef>
                <a:spcPts val="0"/>
              </a:spcBef>
              <a:spcAft>
                <a:spcPts val="0"/>
              </a:spcAft>
              <a:buFont typeface="Symbol" panose="05050102010706020507" pitchFamily="18" charset="2"/>
              <a:buChar char=""/>
            </a:pPr>
            <a:r>
              <a:rPr lang="en-US" sz="2000" dirty="0">
                <a:solidFill>
                  <a:srgbClr val="4B7735"/>
                </a:solidFill>
                <a:latin typeface="Helvetica" panose="020B0604020202020204" pitchFamily="34" charset="0"/>
                <a:ea typeface="Calibri" panose="020F0502020204030204" pitchFamily="34" charset="0"/>
                <a:cs typeface="Times New Roman" panose="02020603050405020304" pitchFamily="18" charset="0"/>
              </a:rPr>
              <a:t>FYI: Meeting notes from 3/14 discussion </a:t>
            </a:r>
            <a:endParaRPr lang="en-US" sz="2000" dirty="0">
              <a:solidFill>
                <a:srgbClr val="4B7735"/>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solidFill>
                  <a:srgbClr val="4B7735"/>
                </a:solidFill>
                <a:latin typeface="Helvetica" panose="020B0604020202020204" pitchFamily="34" charset="0"/>
                <a:ea typeface="Calibri" panose="020F0502020204030204" pitchFamily="34" charset="0"/>
                <a:cs typeface="Times New Roman" panose="02020603050405020304" pitchFamily="18" charset="0"/>
              </a:rPr>
              <a:t>Program agenda &amp; related information </a:t>
            </a:r>
            <a:endParaRPr lang="en-US" sz="2000" dirty="0">
              <a:solidFill>
                <a:srgbClr val="4B7735"/>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000" dirty="0">
                <a:solidFill>
                  <a:srgbClr val="4B7735"/>
                </a:solidFill>
                <a:latin typeface="Helvetica" panose="020B0604020202020204" pitchFamily="34" charset="0"/>
                <a:ea typeface="Calibri" panose="020F0502020204030204" pitchFamily="34" charset="0"/>
                <a:cs typeface="Times New Roman" panose="02020603050405020304" pitchFamily="18" charset="0"/>
              </a:rPr>
              <a:t>AGENDA: Staff meeting Thurs 3/12 10:00 pm </a:t>
            </a:r>
            <a:endParaRPr lang="en-US" sz="2000" dirty="0">
              <a:solidFill>
                <a:srgbClr val="4B7735"/>
              </a:solidFill>
              <a:latin typeface="Calibri" panose="020F0502020204030204" pitchFamily="34" charset="0"/>
              <a:ea typeface="Calibri" panose="020F0502020204030204" pitchFamily="34" charset="0"/>
              <a:cs typeface="Times New Roman" panose="02020603050405020304" pitchFamily="18" charset="0"/>
            </a:endParaRPr>
          </a:p>
          <a:p>
            <a:endParaRPr lang="en-US" sz="2000" dirty="0"/>
          </a:p>
          <a:p>
            <a:endParaRPr lang="en-US" sz="2000" dirty="0"/>
          </a:p>
        </p:txBody>
      </p:sp>
      <p:sp>
        <p:nvSpPr>
          <p:cNvPr id="9" name="Content Placeholder 2"/>
          <p:cNvSpPr txBox="1">
            <a:spLocks/>
          </p:cNvSpPr>
          <p:nvPr/>
        </p:nvSpPr>
        <p:spPr>
          <a:xfrm>
            <a:off x="5482463" y="4261725"/>
            <a:ext cx="2464915" cy="2138105"/>
          </a:xfrm>
          <a:prstGeom prst="rect">
            <a:avLst/>
          </a:prstGeom>
        </p:spPr>
        <p:txBody>
          <a:bodyPr vert="horz" lIns="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AA0B19"/>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500" kern="1200">
                <a:solidFill>
                  <a:srgbClr val="4A4E52"/>
                </a:solidFill>
                <a:latin typeface="+mn-lt"/>
                <a:ea typeface="+mn-ea"/>
                <a:cs typeface="+mn-cs"/>
              </a:defRPr>
            </a:lvl2pPr>
            <a:lvl3pPr marL="942975" indent="-257175" algn="l" defTabSz="685800" rtl="0" eaLnBrk="1" latinLnBrk="0" hangingPunct="1">
              <a:lnSpc>
                <a:spcPct val="90000"/>
              </a:lnSpc>
              <a:spcBef>
                <a:spcPts val="375"/>
              </a:spcBef>
              <a:buClr>
                <a:srgbClr val="81ADB5"/>
              </a:buClr>
              <a:buFont typeface="Arial" panose="020B0604020202020204" pitchFamily="34" charset="0"/>
              <a:buChar char="•"/>
              <a:defRPr sz="1350" kern="1200">
                <a:solidFill>
                  <a:srgbClr val="4A4E52"/>
                </a:solidFill>
                <a:latin typeface="+mn-lt"/>
                <a:ea typeface="+mn-ea"/>
                <a:cs typeface="+mn-cs"/>
              </a:defRPr>
            </a:lvl3pPr>
            <a:lvl4pPr marL="1200150" indent="-171450" algn="l" defTabSz="685800" rtl="0" eaLnBrk="1" latinLnBrk="0" hangingPunct="1">
              <a:lnSpc>
                <a:spcPct val="90000"/>
              </a:lnSpc>
              <a:spcBef>
                <a:spcPts val="375"/>
              </a:spcBef>
              <a:buFont typeface="Calibri" panose="020F0502020204030204" pitchFamily="34" charset="0"/>
              <a:buChar char="-"/>
              <a:defRPr sz="1200" kern="1200">
                <a:solidFill>
                  <a:srgbClr val="4A4E5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4A4E5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marR="0" lvl="0" indent="-342900">
              <a:lnSpc>
                <a:spcPct val="107000"/>
              </a:lnSpc>
              <a:spcBef>
                <a:spcPts val="0"/>
              </a:spcBef>
              <a:spcAft>
                <a:spcPts val="0"/>
              </a:spcAft>
              <a:buFont typeface="Symbol" panose="05050102010706020507" pitchFamily="18" charset="2"/>
              <a:buChar char=""/>
            </a:pPr>
            <a:r>
              <a:rPr lang="en-US" sz="1800" dirty="0">
                <a:latin typeface="Helvetica" panose="020B0604020202020204" pitchFamily="34" charset="0"/>
                <a:ea typeface="Calibri" panose="020F0502020204030204" pitchFamily="34" charset="0"/>
                <a:cs typeface="Times New Roman" panose="02020603050405020304" pitchFamily="18" charset="0"/>
              </a:rPr>
              <a:t>Weekly Notes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latin typeface="Helvetica" panose="020B0604020202020204" pitchFamily="34" charset="0"/>
                <a:ea typeface="Calibri" panose="020F0502020204030204" pitchFamily="34" charset="0"/>
                <a:cs typeface="Times New Roman" panose="02020603050405020304" pitchFamily="18" charset="0"/>
              </a:rPr>
              <a:t>Here are the URLs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latin typeface="Helvetica" panose="020B0604020202020204" pitchFamily="34" charset="0"/>
                <a:ea typeface="Calibri" panose="020F0502020204030204" pitchFamily="34" charset="0"/>
                <a:cs typeface="Times New Roman" panose="02020603050405020304" pitchFamily="18" charset="0"/>
              </a:rPr>
              <a:t>Re: presentation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latin typeface="Helvetica" panose="020B0604020202020204" pitchFamily="34" charset="0"/>
                <a:ea typeface="Calibri" panose="020F0502020204030204" pitchFamily="34" charset="0"/>
                <a:cs typeface="Times New Roman" panose="02020603050405020304" pitchFamily="18" charset="0"/>
              </a:rPr>
              <a:t>(blank subject line)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pic>
        <p:nvPicPr>
          <p:cNvPr id="3" name="Picture 2"/>
          <p:cNvPicPr>
            <a:picLocks noChangeAspect="1"/>
          </p:cNvPicPr>
          <p:nvPr/>
        </p:nvPicPr>
        <p:blipFill>
          <a:blip r:embed="rId4"/>
          <a:stretch>
            <a:fillRect/>
          </a:stretch>
        </p:blipFill>
        <p:spPr>
          <a:xfrm>
            <a:off x="3897421" y="4369452"/>
            <a:ext cx="1272890" cy="1286360"/>
          </a:xfrm>
          <a:prstGeom prst="rect">
            <a:avLst/>
          </a:prstGeom>
        </p:spPr>
      </p:pic>
      <p:pic>
        <p:nvPicPr>
          <p:cNvPr id="7" name="Picture 6"/>
          <p:cNvPicPr>
            <a:picLocks noChangeAspect="1"/>
          </p:cNvPicPr>
          <p:nvPr/>
        </p:nvPicPr>
        <p:blipFill>
          <a:blip r:embed="rId5"/>
          <a:stretch>
            <a:fillRect/>
          </a:stretch>
        </p:blipFill>
        <p:spPr>
          <a:xfrm>
            <a:off x="7647761" y="4334012"/>
            <a:ext cx="1301671" cy="1321800"/>
          </a:xfrm>
          <a:prstGeom prst="rect">
            <a:avLst/>
          </a:prstGeom>
        </p:spPr>
      </p:pic>
    </p:spTree>
    <p:extLst>
      <p:ext uri="{BB962C8B-B14F-4D97-AF65-F5344CB8AC3E}">
        <p14:creationId xmlns:p14="http://schemas.microsoft.com/office/powerpoint/2010/main" val="313803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750"/>
                                        <p:tgtEl>
                                          <p:spTgt spid="9"/>
                                        </p:tgtEl>
                                      </p:cBhvr>
                                    </p:animEffect>
                                    <p:anim calcmode="lin" valueType="num">
                                      <p:cBhvr>
                                        <p:cTn id="22" dur="750" fill="hold"/>
                                        <p:tgtEl>
                                          <p:spTgt spid="9"/>
                                        </p:tgtEl>
                                        <p:attrNameLst>
                                          <p:attrName>ppt_x</p:attrName>
                                        </p:attrNameLst>
                                      </p:cBhvr>
                                      <p:tavLst>
                                        <p:tav tm="0">
                                          <p:val>
                                            <p:strVal val="#ppt_x"/>
                                          </p:val>
                                        </p:tav>
                                        <p:tav tm="100000">
                                          <p:val>
                                            <p:strVal val="#ppt_x"/>
                                          </p:val>
                                        </p:tav>
                                      </p:tavLst>
                                    </p:anim>
                                    <p:anim calcmode="lin" valueType="num">
                                      <p:cBhvr>
                                        <p:cTn id="23" dur="75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750"/>
                                        <p:tgtEl>
                                          <p:spTgt spid="7"/>
                                        </p:tgtEl>
                                      </p:cBhvr>
                                    </p:animEffect>
                                    <p:anim calcmode="lin" valueType="num">
                                      <p:cBhvr>
                                        <p:cTn id="27" dur="750" fill="hold"/>
                                        <p:tgtEl>
                                          <p:spTgt spid="7"/>
                                        </p:tgtEl>
                                        <p:attrNameLst>
                                          <p:attrName>ppt_x</p:attrName>
                                        </p:attrNameLst>
                                      </p:cBhvr>
                                      <p:tavLst>
                                        <p:tav tm="0">
                                          <p:val>
                                            <p:strVal val="#ppt_x"/>
                                          </p:val>
                                        </p:tav>
                                        <p:tav tm="100000">
                                          <p:val>
                                            <p:strVal val="#ppt_x"/>
                                          </p:val>
                                        </p:tav>
                                      </p:tavLst>
                                    </p:anim>
                                    <p:anim calcmode="lin" valueType="num">
                                      <p:cBhvr>
                                        <p:cTn id="28"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ppt_x</p:attrName>
                                        </p:attrNameLst>
                                      </p:cBhvr>
                                      <p:tavLst>
                                        <p:tav tm="0">
                                          <p:val>
                                            <p:strVal val="#ppt_x"/>
                                          </p:val>
                                        </p:tav>
                                        <p:tav tm="100000">
                                          <p:val>
                                            <p:strVal val="#ppt_x"/>
                                          </p:val>
                                        </p:tav>
                                      </p:tavLst>
                                    </p:anim>
                                    <p:anim calcmode="lin" valueType="num">
                                      <p:cBhvr>
                                        <p:cTn id="35" dur="75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750"/>
                                        <p:tgtEl>
                                          <p:spTgt spid="3"/>
                                        </p:tgtEl>
                                      </p:cBhvr>
                                    </p:animEffect>
                                    <p:anim calcmode="lin" valueType="num">
                                      <p:cBhvr>
                                        <p:cTn id="39" dur="750" fill="hold"/>
                                        <p:tgtEl>
                                          <p:spTgt spid="3"/>
                                        </p:tgtEl>
                                        <p:attrNameLst>
                                          <p:attrName>ppt_x</p:attrName>
                                        </p:attrNameLst>
                                      </p:cBhvr>
                                      <p:tavLst>
                                        <p:tav tm="0">
                                          <p:val>
                                            <p:strVal val="#ppt_x"/>
                                          </p:val>
                                        </p:tav>
                                        <p:tav tm="100000">
                                          <p:val>
                                            <p:strVal val="#ppt_x"/>
                                          </p:val>
                                        </p:tav>
                                      </p:tavLst>
                                    </p:anim>
                                    <p:anim calcmode="lin" valueType="num">
                                      <p:cBhvr>
                                        <p:cTn id="40"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Salutation</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6" name="Picture 5"/>
          <p:cNvPicPr>
            <a:picLocks noChangeAspect="1"/>
          </p:cNvPicPr>
          <p:nvPr/>
        </p:nvPicPr>
        <p:blipFill>
          <a:blip r:embed="rId3"/>
          <a:stretch>
            <a:fillRect/>
          </a:stretch>
        </p:blipFill>
        <p:spPr>
          <a:xfrm>
            <a:off x="4495800" y="930729"/>
            <a:ext cx="4019550" cy="5086350"/>
          </a:xfrm>
          <a:prstGeom prst="rect">
            <a:avLst/>
          </a:prstGeom>
        </p:spPr>
      </p:pic>
      <p:sp>
        <p:nvSpPr>
          <p:cNvPr id="8" name="Content Placeholder 2"/>
          <p:cNvSpPr>
            <a:spLocks noGrp="1"/>
          </p:cNvSpPr>
          <p:nvPr>
            <p:ph idx="13"/>
          </p:nvPr>
        </p:nvSpPr>
        <p:spPr>
          <a:xfrm>
            <a:off x="493592" y="1324948"/>
            <a:ext cx="3726716" cy="4808566"/>
          </a:xfrm>
        </p:spPr>
        <p:txBody>
          <a:bodyPr>
            <a:normAutofit/>
          </a:bodyPr>
          <a:lstStyle/>
          <a:p>
            <a:pPr marL="342900" indent="-342900">
              <a:buFont typeface="Arial" panose="020B0604020202020204" pitchFamily="34" charset="0"/>
              <a:buChar char="•"/>
            </a:pPr>
            <a:r>
              <a:rPr lang="en-US" sz="2000" dirty="0">
                <a:solidFill>
                  <a:schemeClr val="tx1"/>
                </a:solidFill>
                <a:latin typeface="+mj-lt"/>
                <a:ea typeface="Calibri" panose="020F0502020204030204" pitchFamily="34" charset="0"/>
                <a:cs typeface="Times New Roman" panose="02020603050405020304" pitchFamily="18" charset="0"/>
              </a:rPr>
              <a:t>Use the name specified in Lync or in the email address</a:t>
            </a:r>
            <a:endParaRPr lang="ro-RO" sz="2000" dirty="0">
              <a:solidFill>
                <a:schemeClr val="tx1"/>
              </a:solidFill>
              <a:latin typeface="+mj-lt"/>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ro-RO" sz="2000" dirty="0">
                <a:solidFill>
                  <a:schemeClr val="tx1"/>
                </a:solidFill>
                <a:latin typeface="+mj-lt"/>
              </a:rPr>
              <a:t>S</a:t>
            </a:r>
            <a:r>
              <a:rPr lang="en-US" sz="2000" dirty="0" err="1">
                <a:solidFill>
                  <a:schemeClr val="tx1"/>
                </a:solidFill>
                <a:latin typeface="+mj-lt"/>
              </a:rPr>
              <a:t>alutations</a:t>
            </a:r>
            <a:r>
              <a:rPr lang="en-US" sz="2000" dirty="0">
                <a:solidFill>
                  <a:schemeClr val="tx1"/>
                </a:solidFill>
                <a:latin typeface="+mj-lt"/>
              </a:rPr>
              <a:t> nearly always begin with "Dear”</a:t>
            </a:r>
            <a:r>
              <a:rPr lang="ro-RO" sz="2000" dirty="0">
                <a:solidFill>
                  <a:schemeClr val="tx1"/>
                </a:solidFill>
                <a:latin typeface="+mj-lt"/>
              </a:rPr>
              <a:t> (formal)</a:t>
            </a:r>
            <a:r>
              <a:rPr lang="en-US" sz="2000" dirty="0">
                <a:solidFill>
                  <a:schemeClr val="tx1"/>
                </a:solidFill>
                <a:latin typeface="+mj-lt"/>
              </a:rPr>
              <a:t>:</a:t>
            </a:r>
            <a:endParaRPr lang="ro-RO" sz="2000" dirty="0">
              <a:solidFill>
                <a:schemeClr val="tx1"/>
              </a:solidFill>
              <a:latin typeface="+mj-lt"/>
            </a:endParaRPr>
          </a:p>
          <a:p>
            <a:r>
              <a:rPr lang="en-US" sz="2000" dirty="0">
                <a:solidFill>
                  <a:srgbClr val="C00000"/>
                </a:solidFill>
                <a:latin typeface="+mj-lt"/>
              </a:rPr>
              <a:t>Dear Rosalie, </a:t>
            </a:r>
          </a:p>
          <a:p>
            <a:r>
              <a:rPr lang="en-US" sz="2000" dirty="0">
                <a:solidFill>
                  <a:srgbClr val="C00000"/>
                </a:solidFill>
                <a:latin typeface="+mj-lt"/>
              </a:rPr>
              <a:t>Dear Dr. Gomez:</a:t>
            </a:r>
          </a:p>
          <a:p>
            <a:pPr marL="285750" indent="-285750">
              <a:buFont typeface="Arial" panose="020B0604020202020204" pitchFamily="34" charset="0"/>
              <a:buChar char="•"/>
            </a:pPr>
            <a:r>
              <a:rPr lang="en-US" sz="2000" dirty="0">
                <a:solidFill>
                  <a:schemeClr val="tx1"/>
                </a:solidFill>
                <a:latin typeface="+mj-lt"/>
              </a:rPr>
              <a:t>In informal letters, we can use:</a:t>
            </a:r>
          </a:p>
          <a:p>
            <a:r>
              <a:rPr lang="en-US" sz="2000" dirty="0">
                <a:solidFill>
                  <a:srgbClr val="C00000"/>
                </a:solidFill>
                <a:latin typeface="+mj-lt"/>
              </a:rPr>
              <a:t>Hi Jeff,</a:t>
            </a:r>
          </a:p>
          <a:p>
            <a:r>
              <a:rPr lang="en-US" sz="2000" dirty="0">
                <a:solidFill>
                  <a:srgbClr val="C00000"/>
                </a:solidFill>
                <a:latin typeface="+mj-lt"/>
              </a:rPr>
              <a:t>Hello Professor,</a:t>
            </a:r>
          </a:p>
          <a:p>
            <a:r>
              <a:rPr lang="en-US" sz="2000" dirty="0">
                <a:solidFill>
                  <a:srgbClr val="C00000"/>
                </a:solidFill>
                <a:latin typeface="+mj-lt"/>
              </a:rPr>
              <a:t>Hello to all,</a:t>
            </a:r>
          </a:p>
          <a:p>
            <a:r>
              <a:rPr lang="en-US" sz="2000" dirty="0">
                <a:solidFill>
                  <a:srgbClr val="C00000"/>
                </a:solidFill>
                <a:latin typeface="+mj-lt"/>
              </a:rPr>
              <a:t>Greetings, everybody!</a:t>
            </a:r>
          </a:p>
          <a:p>
            <a:pPr marL="285750" indent="-285750">
              <a:buFont typeface="Arial" panose="020B0604020202020204" pitchFamily="34" charset="0"/>
              <a:buChar char="•"/>
            </a:pPr>
            <a:endParaRPr lang="ro-RO"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434023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Salutation</a:t>
            </a: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5" name="Picture 4"/>
          <p:cNvPicPr>
            <a:picLocks noChangeAspect="1"/>
          </p:cNvPicPr>
          <p:nvPr/>
        </p:nvPicPr>
        <p:blipFill>
          <a:blip r:embed="rId3"/>
          <a:stretch>
            <a:fillRect/>
          </a:stretch>
        </p:blipFill>
        <p:spPr>
          <a:xfrm>
            <a:off x="852371" y="1214213"/>
            <a:ext cx="7662979" cy="2486930"/>
          </a:xfrm>
          <a:prstGeom prst="rect">
            <a:avLst/>
          </a:prstGeom>
        </p:spPr>
      </p:pic>
      <p:pic>
        <p:nvPicPr>
          <p:cNvPr id="7" name="Picture 6"/>
          <p:cNvPicPr>
            <a:picLocks noChangeAspect="1"/>
          </p:cNvPicPr>
          <p:nvPr/>
        </p:nvPicPr>
        <p:blipFill>
          <a:blip r:embed="rId4"/>
          <a:stretch>
            <a:fillRect/>
          </a:stretch>
        </p:blipFill>
        <p:spPr>
          <a:xfrm>
            <a:off x="762112" y="3421233"/>
            <a:ext cx="7736099" cy="2521712"/>
          </a:xfrm>
          <a:prstGeom prst="rect">
            <a:avLst/>
          </a:prstGeom>
        </p:spPr>
      </p:pic>
    </p:spTree>
    <p:extLst>
      <p:ext uri="{BB962C8B-B14F-4D97-AF65-F5344CB8AC3E}">
        <p14:creationId xmlns:p14="http://schemas.microsoft.com/office/powerpoint/2010/main" val="406259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	</a:t>
            </a:r>
            <a:endParaRPr lang="en-US" sz="2800" dirty="0"/>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4703" y="779106"/>
            <a:ext cx="2042023" cy="5638885"/>
          </a:xfrm>
          <a:prstGeom prst="rect">
            <a:avLst/>
          </a:prstGeom>
        </p:spPr>
      </p:pic>
      <p:sp>
        <p:nvSpPr>
          <p:cNvPr id="7" name="Content Placeholder 2"/>
          <p:cNvSpPr txBox="1">
            <a:spLocks/>
          </p:cNvSpPr>
          <p:nvPr/>
        </p:nvSpPr>
        <p:spPr>
          <a:xfrm>
            <a:off x="607729" y="2084602"/>
            <a:ext cx="4457096" cy="3964504"/>
          </a:xfrm>
          <a:prstGeom prst="rect">
            <a:avLst/>
          </a:prstGeom>
        </p:spPr>
        <p:txBody>
          <a:bodyPr vert="horz" lIns="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500" b="1" kern="1200">
                <a:solidFill>
                  <a:srgbClr val="AA0B19"/>
                </a:solidFill>
                <a:latin typeface="+mn-lt"/>
                <a:ea typeface="+mn-ea"/>
                <a:cs typeface="+mn-cs"/>
              </a:defRPr>
            </a:lvl1pPr>
            <a:lvl2pPr marL="0" indent="0" algn="l" defTabSz="685800" rtl="0" eaLnBrk="1" latinLnBrk="0" hangingPunct="1">
              <a:lnSpc>
                <a:spcPct val="90000"/>
              </a:lnSpc>
              <a:spcBef>
                <a:spcPts val="375"/>
              </a:spcBef>
              <a:buFont typeface="Arial" panose="020B0604020202020204" pitchFamily="34" charset="0"/>
              <a:buNone/>
              <a:defRPr sz="1500" kern="1200">
                <a:solidFill>
                  <a:srgbClr val="4A4E52"/>
                </a:solidFill>
                <a:latin typeface="+mn-lt"/>
                <a:ea typeface="+mn-ea"/>
                <a:cs typeface="+mn-cs"/>
              </a:defRPr>
            </a:lvl2pPr>
            <a:lvl3pPr marL="942975" indent="-257175" algn="l" defTabSz="685800" rtl="0" eaLnBrk="1" latinLnBrk="0" hangingPunct="1">
              <a:lnSpc>
                <a:spcPct val="90000"/>
              </a:lnSpc>
              <a:spcBef>
                <a:spcPts val="375"/>
              </a:spcBef>
              <a:buClr>
                <a:srgbClr val="81ADB5"/>
              </a:buClr>
              <a:buFont typeface="Arial" panose="020B0604020202020204" pitchFamily="34" charset="0"/>
              <a:buChar char="•"/>
              <a:defRPr sz="1350" kern="1200">
                <a:solidFill>
                  <a:srgbClr val="4A4E52"/>
                </a:solidFill>
                <a:latin typeface="+mn-lt"/>
                <a:ea typeface="+mn-ea"/>
                <a:cs typeface="+mn-cs"/>
              </a:defRPr>
            </a:lvl3pPr>
            <a:lvl4pPr marL="1200150" indent="-171450" algn="l" defTabSz="685800" rtl="0" eaLnBrk="1" latinLnBrk="0" hangingPunct="1">
              <a:lnSpc>
                <a:spcPct val="90000"/>
              </a:lnSpc>
              <a:spcBef>
                <a:spcPts val="375"/>
              </a:spcBef>
              <a:buFont typeface="Calibri" panose="020F0502020204030204" pitchFamily="34" charset="0"/>
              <a:buChar char="-"/>
              <a:defRPr sz="1200" kern="1200">
                <a:solidFill>
                  <a:srgbClr val="4A4E5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4A4E5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a:solidFill>
                  <a:schemeClr val="tx1"/>
                </a:solidFill>
              </a:rPr>
              <a:t>The main formats for business letters used are called </a:t>
            </a:r>
            <a:r>
              <a:rPr lang="en-US" sz="2400" i="1" dirty="0">
                <a:solidFill>
                  <a:srgbClr val="C00000"/>
                </a:solidFill>
              </a:rPr>
              <a:t>full block format</a:t>
            </a:r>
            <a:r>
              <a:rPr lang="en-US" sz="2400" dirty="0">
                <a:solidFill>
                  <a:schemeClr val="tx1"/>
                </a:solidFill>
              </a:rPr>
              <a:t> and </a:t>
            </a:r>
            <a:r>
              <a:rPr lang="en-US" sz="2400" i="1" dirty="0">
                <a:solidFill>
                  <a:srgbClr val="C00000"/>
                </a:solidFill>
              </a:rPr>
              <a:t>indented format/semi-block format.</a:t>
            </a:r>
          </a:p>
          <a:p>
            <a:endParaRPr lang="en-US" sz="1800" dirty="0">
              <a:solidFill>
                <a:schemeClr val="tx1"/>
              </a:solidFill>
            </a:endParaRPr>
          </a:p>
        </p:txBody>
      </p:sp>
    </p:spTree>
    <p:extLst>
      <p:ext uri="{BB962C8B-B14F-4D97-AF65-F5344CB8AC3E}">
        <p14:creationId xmlns:p14="http://schemas.microsoft.com/office/powerpoint/2010/main" val="148103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Format</a:t>
            </a:r>
            <a:br>
              <a:rPr lang="en-US" b="0" dirty="0"/>
            </a:br>
            <a:endParaRPr lang="en-US" dirty="0"/>
          </a:p>
        </p:txBody>
      </p:sp>
      <p:sp>
        <p:nvSpPr>
          <p:cNvPr id="3" name="Content Placeholder 2"/>
          <p:cNvSpPr>
            <a:spLocks noGrp="1"/>
          </p:cNvSpPr>
          <p:nvPr>
            <p:ph idx="13"/>
          </p:nvPr>
        </p:nvSpPr>
        <p:spPr>
          <a:xfrm>
            <a:off x="844062" y="1088905"/>
            <a:ext cx="7213909" cy="880572"/>
          </a:xfrm>
        </p:spPr>
        <p:txBody>
          <a:bodyPr>
            <a:normAutofit/>
          </a:bodyPr>
          <a:lstStyle/>
          <a:p>
            <a:r>
              <a:rPr lang="en-US" sz="1600" dirty="0">
                <a:solidFill>
                  <a:srgbClr val="C00000"/>
                </a:solidFill>
              </a:rPr>
              <a:t>The entire letter is left justified and </a:t>
            </a:r>
            <a:r>
              <a:rPr lang="en-US" sz="1800" dirty="0">
                <a:solidFill>
                  <a:srgbClr val="C00000"/>
                </a:solidFill>
              </a:rPr>
              <a:t>single</a:t>
            </a:r>
            <a:r>
              <a:rPr lang="en-US" sz="1600" dirty="0">
                <a:solidFill>
                  <a:srgbClr val="C00000"/>
                </a:solidFill>
              </a:rPr>
              <a:t> spaced except for a double space between paragraphs.</a:t>
            </a:r>
          </a:p>
          <a:p>
            <a:endParaRPr lang="en-US" dirty="0">
              <a:solidFill>
                <a:srgbClr val="C00000"/>
              </a:solidFill>
            </a:endParaRPr>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6" name="Picture 5"/>
          <p:cNvPicPr/>
          <p:nvPr/>
        </p:nvPicPr>
        <p:blipFill>
          <a:blip r:embed="rId2"/>
          <a:stretch>
            <a:fillRect/>
          </a:stretch>
        </p:blipFill>
        <p:spPr>
          <a:xfrm>
            <a:off x="1041008" y="2180586"/>
            <a:ext cx="7136717" cy="3836493"/>
          </a:xfrm>
          <a:prstGeom prst="rect">
            <a:avLst/>
          </a:prstGeom>
        </p:spPr>
      </p:pic>
    </p:spTree>
    <p:extLst>
      <p:ext uri="{BB962C8B-B14F-4D97-AF65-F5344CB8AC3E}">
        <p14:creationId xmlns:p14="http://schemas.microsoft.com/office/powerpoint/2010/main" val="341529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Indented Format</a:t>
            </a:r>
            <a:br>
              <a:rPr lang="en-US" b="0" dirty="0"/>
            </a:br>
            <a:endParaRPr lang="en-US" dirty="0"/>
          </a:p>
        </p:txBody>
      </p:sp>
      <p:sp>
        <p:nvSpPr>
          <p:cNvPr id="3" name="Content Placeholder 2"/>
          <p:cNvSpPr>
            <a:spLocks noGrp="1"/>
          </p:cNvSpPr>
          <p:nvPr>
            <p:ph idx="13"/>
          </p:nvPr>
        </p:nvSpPr>
        <p:spPr>
          <a:xfrm>
            <a:off x="450166" y="1252026"/>
            <a:ext cx="7737231" cy="839190"/>
          </a:xfrm>
        </p:spPr>
        <p:txBody>
          <a:bodyPr>
            <a:normAutofit/>
          </a:bodyPr>
          <a:lstStyle/>
          <a:p>
            <a:r>
              <a:rPr lang="en-US" sz="1800" dirty="0"/>
              <a:t>It is much like the modified block style except that each paragraph is indented instead of left justified.</a:t>
            </a:r>
          </a:p>
          <a:p>
            <a:endParaRPr lang="en-US" dirty="0"/>
          </a:p>
        </p:txBody>
      </p:sp>
      <p:sp>
        <p:nvSpPr>
          <p:cNvPr id="4" name="Slide Number Placeholder 3"/>
          <p:cNvSpPr>
            <a:spLocks noGrp="1"/>
          </p:cNvSpPr>
          <p:nvPr>
            <p:ph type="sldNum" sz="quarter" idx="12"/>
          </p:nvPr>
        </p:nvSpPr>
        <p:spPr/>
        <p:txBody>
          <a:bodyPr/>
          <a:lstStyle/>
          <a:p>
            <a:r>
              <a:rPr lang="en-GB"/>
              <a:t>QUALITY. PRODUCTIVITY.  INNOVATION.</a:t>
            </a:r>
            <a:endParaRPr lang="en-GB" dirty="0"/>
          </a:p>
        </p:txBody>
      </p:sp>
      <p:pic>
        <p:nvPicPr>
          <p:cNvPr id="6" name="Picture 5"/>
          <p:cNvPicPr/>
          <p:nvPr/>
        </p:nvPicPr>
        <p:blipFill>
          <a:blip r:embed="rId2"/>
          <a:stretch>
            <a:fillRect/>
          </a:stretch>
        </p:blipFill>
        <p:spPr>
          <a:xfrm>
            <a:off x="939017" y="2091215"/>
            <a:ext cx="7069895" cy="4083531"/>
          </a:xfrm>
          <a:prstGeom prst="rect">
            <a:avLst/>
          </a:prstGeom>
        </p:spPr>
      </p:pic>
    </p:spTree>
    <p:extLst>
      <p:ext uri="{BB962C8B-B14F-4D97-AF65-F5344CB8AC3E}">
        <p14:creationId xmlns:p14="http://schemas.microsoft.com/office/powerpoint/2010/main" val="3593925093"/>
      </p:ext>
    </p:extLst>
  </p:cSld>
  <p:clrMapOvr>
    <a:masterClrMapping/>
  </p:clrMapOvr>
</p:sld>
</file>

<file path=ppt/theme/theme1.xml><?xml version="1.0" encoding="utf-8"?>
<a:theme xmlns:a="http://schemas.openxmlformats.org/drawingml/2006/main" name="1_Office Theme">
  <a:themeElements>
    <a:clrScheme name="Endava">
      <a:dk1>
        <a:srgbClr val="4A4E52"/>
      </a:dk1>
      <a:lt1>
        <a:sysClr val="window" lastClr="FFFFFF"/>
      </a:lt1>
      <a:dk2>
        <a:srgbClr val="BDBEC0"/>
      </a:dk2>
      <a:lt2>
        <a:srgbClr val="FFFFFF"/>
      </a:lt2>
      <a:accent1>
        <a:srgbClr val="81ADB5"/>
      </a:accent1>
      <a:accent2>
        <a:srgbClr val="DC5C2B"/>
      </a:accent2>
      <a:accent3>
        <a:srgbClr val="0092DD"/>
      </a:accent3>
      <a:accent4>
        <a:srgbClr val="BDBEC0"/>
      </a:accent4>
      <a:accent5>
        <a:srgbClr val="4A4E52"/>
      </a:accent5>
      <a:accent6>
        <a:srgbClr val="81ADB5"/>
      </a:accent6>
      <a:hlink>
        <a:srgbClr val="AA0B19"/>
      </a:hlink>
      <a:folHlink>
        <a:srgbClr val="BDBEC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template_standard_2013" id="{A7503AA6-F6A9-497E-BBA6-20EBC0273E99}" vid="{9E51C122-CA0A-426C-A74D-A3E609FDD4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4DE8F874A57D40BE181F274FFEEB68" ma:contentTypeVersion="0" ma:contentTypeDescription="Create a new document." ma:contentTypeScope="" ma:versionID="308c419822eca16213fccab147bd08e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4204BF-0159-4066-B586-BC70B3E6AA65}">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www.w3.org/XML/1998/namespace"/>
    <ds:schemaRef ds:uri="http://purl.org/dc/elements/1.1/"/>
  </ds:schemaRefs>
</ds:datastoreItem>
</file>

<file path=customXml/itemProps2.xml><?xml version="1.0" encoding="utf-8"?>
<ds:datastoreItem xmlns:ds="http://schemas.openxmlformats.org/officeDocument/2006/customXml" ds:itemID="{E212EDD5-4EB7-480E-9E13-869E8F2F06AC}">
  <ds:schemaRefs>
    <ds:schemaRef ds:uri="http://schemas.microsoft.com/sharepoint/v3/contenttype/forms"/>
  </ds:schemaRefs>
</ds:datastoreItem>
</file>

<file path=customXml/itemProps3.xml><?xml version="1.0" encoding="utf-8"?>
<ds:datastoreItem xmlns:ds="http://schemas.openxmlformats.org/officeDocument/2006/customXml" ds:itemID="{377D86D4-C084-43C8-A7F4-710EA1DAC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1948</TotalTime>
  <Words>3123</Words>
  <Application>Microsoft Office PowerPoint</Application>
  <PresentationFormat>On-screen Show (4:3)</PresentationFormat>
  <Paragraphs>248</Paragraphs>
  <Slides>29</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Blackadder ITC</vt:lpstr>
      <vt:lpstr>Brush Script Std</vt:lpstr>
      <vt:lpstr>Calibri</vt:lpstr>
      <vt:lpstr>Chiller</vt:lpstr>
      <vt:lpstr>Comic Sans MS</vt:lpstr>
      <vt:lpstr>Corbel</vt:lpstr>
      <vt:lpstr>Helvetica</vt:lpstr>
      <vt:lpstr>Symbol</vt:lpstr>
      <vt:lpstr>Times New Roman</vt:lpstr>
      <vt:lpstr>Wingdings</vt:lpstr>
      <vt:lpstr>1_Office Theme</vt:lpstr>
      <vt:lpstr>Business writing layout …and something more</vt:lpstr>
      <vt:lpstr>Agenda</vt:lpstr>
      <vt:lpstr>Introduction</vt:lpstr>
      <vt:lpstr>Subject line</vt:lpstr>
      <vt:lpstr>Salutation</vt:lpstr>
      <vt:lpstr>Salutation</vt:lpstr>
      <vt:lpstr>Body </vt:lpstr>
      <vt:lpstr>Block Format </vt:lpstr>
      <vt:lpstr>Indented Format </vt:lpstr>
      <vt:lpstr>Body Content</vt:lpstr>
      <vt:lpstr>Closing</vt:lpstr>
      <vt:lpstr>Font</vt:lpstr>
      <vt:lpstr>Punctuation</vt:lpstr>
      <vt:lpstr>Tip time!</vt:lpstr>
      <vt:lpstr>Layout</vt:lpstr>
      <vt:lpstr>10 Cs rule</vt:lpstr>
      <vt:lpstr>Complete</vt:lpstr>
      <vt:lpstr>Concise</vt:lpstr>
      <vt:lpstr>Clear</vt:lpstr>
      <vt:lpstr>Conversational</vt:lpstr>
      <vt:lpstr>Courteous</vt:lpstr>
      <vt:lpstr>Courteous</vt:lpstr>
      <vt:lpstr>Correct</vt:lpstr>
      <vt:lpstr>Coherent</vt:lpstr>
      <vt:lpstr>Considerate</vt:lpstr>
      <vt:lpstr>Concrete</vt:lpstr>
      <vt:lpstr>Credible</vt:lpstr>
      <vt:lpstr>Practice!</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Oana Nistor (Bunau)</dc:creator>
  <cp:lastModifiedBy>Cristina Purice</cp:lastModifiedBy>
  <cp:revision>232</cp:revision>
  <dcterms:created xsi:type="dcterms:W3CDTF">2013-07-25T13:17:56Z</dcterms:created>
  <dcterms:modified xsi:type="dcterms:W3CDTF">2017-05-05T12:40:20Z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0x010100B74DE8F874A57D40BE181F274FFEEB68</vt:lpwstr>
  </property>
</Properties>
</file>